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omments/modernComment_14B_3ACAFAF9.xml" ContentType="application/vnd.ms-powerpoint.comments+xml"/>
  <Override PartName="/ppt/comments/modernComment_152_42C312F2.xml" ContentType="application/vnd.ms-powerpoint.comments+xml"/>
  <Override PartName="/ppt/comments/modernComment_15A_7A5C3F20.xml" ContentType="application/vnd.ms-powerpoint.comments+xml"/>
  <Override PartName="/ppt/comments/modernComment_4F3_53A73B47.xml" ContentType="application/vnd.ms-powerpoint.comments+xml"/>
  <Override PartName="/ppt/comments/modernComment_166_74588298.xml" ContentType="application/vnd.ms-powerpoint.comments+xml"/>
  <Override PartName="/ppt/comments/modernComment_167_95B6B6F9.xml" ContentType="application/vnd.ms-powerpoint.comments+xml"/>
  <Override PartName="/ppt/comments/modernComment_169_41667ECD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4" r:id="rId1"/>
  </p:sldMasterIdLst>
  <p:notesMasterIdLst>
    <p:notesMasterId r:id="rId84"/>
  </p:notesMasterIdLst>
  <p:sldIdLst>
    <p:sldId id="256" r:id="rId2"/>
    <p:sldId id="1075" r:id="rId3"/>
    <p:sldId id="257" r:id="rId4"/>
    <p:sldId id="261" r:id="rId5"/>
    <p:sldId id="258" r:id="rId6"/>
    <p:sldId id="1144" r:id="rId7"/>
    <p:sldId id="1084" r:id="rId8"/>
    <p:sldId id="323" r:id="rId9"/>
    <p:sldId id="324" r:id="rId10"/>
    <p:sldId id="325" r:id="rId11"/>
    <p:sldId id="326" r:id="rId12"/>
    <p:sldId id="327" r:id="rId13"/>
    <p:sldId id="328" r:id="rId14"/>
    <p:sldId id="329" r:id="rId15"/>
    <p:sldId id="330" r:id="rId16"/>
    <p:sldId id="373" r:id="rId17"/>
    <p:sldId id="331" r:id="rId18"/>
    <p:sldId id="332" r:id="rId19"/>
    <p:sldId id="333" r:id="rId20"/>
    <p:sldId id="1151" r:id="rId21"/>
    <p:sldId id="334" r:id="rId22"/>
    <p:sldId id="1239" r:id="rId23"/>
    <p:sldId id="335" r:id="rId24"/>
    <p:sldId id="1245" r:id="rId25"/>
    <p:sldId id="336" r:id="rId26"/>
    <p:sldId id="1244" r:id="rId27"/>
    <p:sldId id="337" r:id="rId28"/>
    <p:sldId id="1248" r:id="rId29"/>
    <p:sldId id="338" r:id="rId30"/>
    <p:sldId id="1250" r:id="rId31"/>
    <p:sldId id="339" r:id="rId32"/>
    <p:sldId id="1253" r:id="rId33"/>
    <p:sldId id="340" r:id="rId34"/>
    <p:sldId id="341" r:id="rId35"/>
    <p:sldId id="1256" r:id="rId36"/>
    <p:sldId id="342" r:id="rId37"/>
    <p:sldId id="343" r:id="rId38"/>
    <p:sldId id="344" r:id="rId39"/>
    <p:sldId id="1292" r:id="rId40"/>
    <p:sldId id="1293" r:id="rId41"/>
    <p:sldId id="1291" r:id="rId42"/>
    <p:sldId id="345" r:id="rId43"/>
    <p:sldId id="1261" r:id="rId44"/>
    <p:sldId id="346" r:id="rId45"/>
    <p:sldId id="1255" r:id="rId46"/>
    <p:sldId id="347" r:id="rId47"/>
    <p:sldId id="1264" r:id="rId48"/>
    <p:sldId id="348" r:id="rId49"/>
    <p:sldId id="1266" r:id="rId50"/>
    <p:sldId id="1265" r:id="rId51"/>
    <p:sldId id="1267" r:id="rId52"/>
    <p:sldId id="1268" r:id="rId53"/>
    <p:sldId id="349" r:id="rId54"/>
    <p:sldId id="350" r:id="rId55"/>
    <p:sldId id="351" r:id="rId56"/>
    <p:sldId id="352" r:id="rId57"/>
    <p:sldId id="353" r:id="rId58"/>
    <p:sldId id="1254" r:id="rId59"/>
    <p:sldId id="354" r:id="rId60"/>
    <p:sldId id="355" r:id="rId61"/>
    <p:sldId id="356" r:id="rId62"/>
    <p:sldId id="1295" r:id="rId63"/>
    <p:sldId id="357" r:id="rId64"/>
    <p:sldId id="358" r:id="rId65"/>
    <p:sldId id="1296" r:id="rId66"/>
    <p:sldId id="1297" r:id="rId67"/>
    <p:sldId id="359" r:id="rId68"/>
    <p:sldId id="360" r:id="rId69"/>
    <p:sldId id="361" r:id="rId70"/>
    <p:sldId id="362" r:id="rId71"/>
    <p:sldId id="1302" r:id="rId72"/>
    <p:sldId id="363" r:id="rId73"/>
    <p:sldId id="364" r:id="rId74"/>
    <p:sldId id="372" r:id="rId75"/>
    <p:sldId id="366" r:id="rId76"/>
    <p:sldId id="1238" r:id="rId77"/>
    <p:sldId id="1154" r:id="rId78"/>
    <p:sldId id="1155" r:id="rId79"/>
    <p:sldId id="1156" r:id="rId80"/>
    <p:sldId id="1240" r:id="rId81"/>
    <p:sldId id="1246" r:id="rId82"/>
    <p:sldId id="1300" r:id="rId8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256"/>
            <p14:sldId id="1075"/>
            <p14:sldId id="257"/>
            <p14:sldId id="261"/>
            <p14:sldId id="258"/>
            <p14:sldId id="1144"/>
            <p14:sldId id="1084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73"/>
            <p14:sldId id="331"/>
            <p14:sldId id="332"/>
            <p14:sldId id="333"/>
            <p14:sldId id="1151"/>
            <p14:sldId id="334"/>
            <p14:sldId id="1239"/>
            <p14:sldId id="335"/>
            <p14:sldId id="1245"/>
            <p14:sldId id="336"/>
            <p14:sldId id="1244"/>
            <p14:sldId id="337"/>
            <p14:sldId id="1248"/>
            <p14:sldId id="338"/>
            <p14:sldId id="1250"/>
            <p14:sldId id="339"/>
            <p14:sldId id="1253"/>
            <p14:sldId id="340"/>
            <p14:sldId id="341"/>
            <p14:sldId id="1256"/>
            <p14:sldId id="342"/>
            <p14:sldId id="343"/>
            <p14:sldId id="344"/>
            <p14:sldId id="1292"/>
            <p14:sldId id="1293"/>
            <p14:sldId id="1291"/>
            <p14:sldId id="345"/>
            <p14:sldId id="1261"/>
            <p14:sldId id="346"/>
            <p14:sldId id="1255"/>
            <p14:sldId id="347"/>
            <p14:sldId id="1264"/>
            <p14:sldId id="348"/>
            <p14:sldId id="1266"/>
            <p14:sldId id="1265"/>
            <p14:sldId id="1267"/>
            <p14:sldId id="1268"/>
            <p14:sldId id="349"/>
            <p14:sldId id="350"/>
            <p14:sldId id="351"/>
            <p14:sldId id="352"/>
            <p14:sldId id="353"/>
            <p14:sldId id="1254"/>
            <p14:sldId id="354"/>
            <p14:sldId id="355"/>
            <p14:sldId id="356"/>
            <p14:sldId id="1295"/>
            <p14:sldId id="357"/>
            <p14:sldId id="358"/>
            <p14:sldId id="1296"/>
            <p14:sldId id="1297"/>
            <p14:sldId id="359"/>
            <p14:sldId id="360"/>
            <p14:sldId id="361"/>
            <p14:sldId id="362"/>
            <p14:sldId id="1302"/>
            <p14:sldId id="363"/>
            <p14:sldId id="364"/>
            <p14:sldId id="372"/>
            <p14:sldId id="366"/>
            <p14:sldId id="1238"/>
            <p14:sldId id="1154"/>
            <p14:sldId id="1155"/>
            <p14:sldId id="1156"/>
            <p14:sldId id="1240"/>
            <p14:sldId id="1246"/>
            <p14:sldId id="1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8DF28B6-EFF0-2C9B-4A68-947126FEEF31}" name="안 찬웅" initials="안찬" userId="b5e4a7c922a5f6a7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B5B"/>
    <a:srgbClr val="FF9900"/>
    <a:srgbClr val="4FB4FF"/>
    <a:srgbClr val="BAE18F"/>
    <a:srgbClr val="FF3300"/>
    <a:srgbClr val="669900"/>
    <a:srgbClr val="8FF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83" autoAdjust="0"/>
    <p:restoredTop sz="96935" autoAdjust="0"/>
  </p:normalViewPr>
  <p:slideViewPr>
    <p:cSldViewPr>
      <p:cViewPr>
        <p:scale>
          <a:sx n="85" d="100"/>
          <a:sy n="85" d="100"/>
        </p:scale>
        <p:origin x="4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microsoft.com/office/2018/10/relationships/authors" Target="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omments/modernComment_14B_3ACAFAF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78948A5-BAAD-49ED-9AE9-073691B6F07B}" authorId="{D8DF28B6-EFF0-2C9B-4A68-947126FEEF31}" created="2022-10-11T00:34:03.24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986381049" sldId="331"/>
      <ac:picMk id="1025" creationId="{00000000-0000-0000-0000-000000000000}"/>
    </ac:deMkLst>
    <p188:txBody>
      <a:bodyPr/>
      <a:lstStyle/>
      <a:p>
        <a:r>
          <a:rPr lang="ko-KR" altLang="en-US"/>
          <a:t>방향 외우기 top, right, left, bottom</a:t>
        </a:r>
      </a:p>
    </p188:txBody>
  </p188:cm>
</p188:cmLst>
</file>

<file path=ppt/comments/modernComment_152_42C312F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79D0FD7-6225-4494-8FC7-F58C2E51BDDE}" authorId="{D8DF28B6-EFF0-2C9B-4A68-947126FEEF31}" created="2022-10-11T00:58:39.530">
    <pc:sldMkLst xmlns:pc="http://schemas.microsoft.com/office/powerpoint/2013/main/command">
      <pc:docMk/>
      <pc:sldMk cId="1120080626" sldId="338"/>
    </pc:sldMkLst>
    <p188:txBody>
      <a:bodyPr/>
      <a:lstStyle/>
      <a:p>
        <a:r>
          <a:rPr lang="ko-KR" altLang="en-US"/>
          <a:t>Visibility: hidden; &lt;-- 시험에 나올 수 있음</a:t>
        </a:r>
      </a:p>
    </p188:txBody>
  </p188:cm>
</p188:cmLst>
</file>

<file path=ppt/comments/modernComment_15A_7A5C3F2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3D1E35A-AA9E-4D77-AD11-A4E543C58A76}" authorId="{D8DF28B6-EFF0-2C9B-4A68-947126FEEF31}" created="2022-10-11T01:08:15.266">
    <pc:sldMkLst xmlns:pc="http://schemas.microsoft.com/office/powerpoint/2013/main/command">
      <pc:docMk/>
      <pc:sldMk cId="2052865824" sldId="346"/>
    </pc:sldMkLst>
    <p188:txBody>
      <a:bodyPr/>
      <a:lstStyle/>
      <a:p>
        <a:r>
          <a:rPr lang="ko-KR" altLang="en-US"/>
          <a:t>작년 중간고사 문제
#(올해도 비슷한거 낼지 몰라)</a:t>
        </a:r>
      </a:p>
    </p188:txBody>
  </p188:cm>
</p188:cmLst>
</file>

<file path=ppt/comments/modernComment_166_7458829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5A14F86-527C-493A-B50F-E02AF3043F1A}" authorId="{D8DF28B6-EFF0-2C9B-4A68-947126FEEF31}" created="2022-10-17T00:41:18.594">
    <pc:sldMkLst xmlns:pc="http://schemas.microsoft.com/office/powerpoint/2013/main/command">
      <pc:docMk/>
      <pc:sldMk cId="1951957656" sldId="358"/>
    </pc:sldMkLst>
    <p188:txBody>
      <a:bodyPr/>
      <a:lstStyle/>
      <a:p>
        <a:r>
          <a:rPr lang="ko-KR" altLang="en-US"/>
          <a:t>@keyframes -&gt; 시험</a:t>
        </a:r>
      </a:p>
    </p188:txBody>
  </p188:cm>
</p188:cmLst>
</file>

<file path=ppt/comments/modernComment_167_95B6B6F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763C4F7-CAD3-40B9-BF79-2A2591AD305F}" authorId="{D8DF28B6-EFF0-2C9B-4A68-947126FEEF31}" created="2022-10-17T00:47:20.595">
    <pc:sldMkLst xmlns:pc="http://schemas.microsoft.com/office/powerpoint/2013/main/command">
      <pc:docMk/>
      <pc:sldMk cId="2511779577" sldId="359"/>
    </pc:sldMkLst>
    <p188:txBody>
      <a:bodyPr/>
      <a:lstStyle/>
      <a:p>
        <a:r>
          <a:rPr lang="ko-KR" altLang="en-US"/>
          <a:t>2개 암기</a:t>
        </a:r>
      </a:p>
    </p188:txBody>
  </p188:cm>
</p188:cmLst>
</file>

<file path=ppt/comments/modernComment_169_41667EC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28A8DF1-2B1D-460A-B115-7CD6DD271F39}" authorId="{D8DF28B6-EFF0-2C9B-4A68-947126FEEF31}" created="2022-10-17T00:51:54.616">
    <pc:sldMkLst xmlns:pc="http://schemas.microsoft.com/office/powerpoint/2013/main/command">
      <pc:docMk/>
      <pc:sldMk cId="1097236173" sldId="361"/>
    </pc:sldMkLst>
    <p188:txBody>
      <a:bodyPr/>
      <a:lstStyle/>
      <a:p>
        <a:r>
          <a:rPr lang="ko-KR" altLang="en-US"/>
          <a:t>꽝에 색깔 넣기</a:t>
        </a:r>
      </a:p>
    </p188:txBody>
  </p188:cm>
</p188:cmLst>
</file>

<file path=ppt/comments/modernComment_4F3_53A73B4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60EFD16-BDCC-4BC4-A595-92FD2142D20F}" authorId="{D8DF28B6-EFF0-2C9B-4A68-947126FEEF31}" created="2022-10-17T00:20:12.836">
    <pc:sldMkLst xmlns:pc="http://schemas.microsoft.com/office/powerpoint/2013/main/command">
      <pc:docMk/>
      <pc:sldMk cId="1403468615" sldId="1267"/>
    </pc:sldMkLst>
    <p188:txBody>
      <a:bodyPr/>
      <a:lstStyle/>
      <a:p>
        <a:r>
          <a:rPr lang="ko-KR" altLang="en-US"/>
          <a:t>축약하는 방법 기억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824E7-7406-CA4B-9D2C-311EF8FBCB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84EF39-DC13-5948-9EEA-2B6B0647E8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15990-D655-6848-84EC-7568E6F49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7B9FE-0236-514A-8502-4ADA075BB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5F204-8501-2341-94C5-5A6B64333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695726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5DA1C-BEFA-9945-A0D7-23D6283D7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AB7741-E658-C84D-9CCB-6FD7F78700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ADC99-02AE-C94A-94F7-2427B44B0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10/17/2022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AF7A3-8F0A-7348-9247-2AAF4FB41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BEB7-3DDB-A440-8FD1-8C3F14A41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5515961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338A09-A5E2-904A-B956-115DC88EC2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D2A56-9384-0B48-A374-E3B504BD8C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E3E9E-CBFD-5E49-9FFC-EDD04AA7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10/17/2022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70BA4-35AC-A845-840A-4F52E2C75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FA457-F54D-2A45-9925-B5939F5E8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555193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898BBA5-3D16-4344-A510-C119150303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" y="1016"/>
            <a:ext cx="9141291" cy="685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7798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F6CF1-8C94-D641-881A-C5B2018C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4BF1F-DDCE-3544-A257-6B67DF3DB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ABB1A-F40B-AA48-B846-7E23E4B64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10/17/2022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D62CCA-FB29-FB40-8A5B-E6765E0CC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C4BBA-2FAE-3446-AA73-C4DF2EA94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3954586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EBDE0-0CEF-5043-8B94-F1A740E0E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BF6665-18E0-994C-A678-B80096FEE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AA218-2AAB-7F4A-A84A-E86C6895F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pPr/>
              <a:t>10/17/2022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831FA-9D2C-4846-BEF6-72BCAB060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5E5AB-263D-B849-A482-E89104E53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6185534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5C192-7F65-394B-8C7D-13BFFA3D0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33699-AD6E-5243-8DC2-320A7B858B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C043AF-628E-4F45-9C92-E62A41452E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76473A-CAA9-6C4F-880D-DCC4E1C16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10/17/2022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2D72A-CF5B-9E49-9EBB-C0EA6A060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1A809A-D5D8-D045-9C32-07C99C541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4444954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F43C8-388A-6141-9E40-4B232F0A2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96D625-1B6F-3445-8876-A58669E06C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7B94A8-355B-8044-90EA-7C9102DC19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23A5BA-3243-A04A-ADA2-0F168CFC5A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15F3BC-D08D-9C4B-9109-D763D2CB40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75EF15-70A2-0F4C-AA3C-E646D6C88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pPr/>
              <a:t>10/17/2022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8ACC58-A12A-A342-9DE3-25117CBA7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AD23DA-ACF4-C54D-A63E-9A189E13B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0935826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031D0-EBC0-BE40-85E8-5D3704986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7F3301-8503-9443-BF23-C7C35C32B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10/17/2022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B8CB-D7E0-2649-A20B-4DF9E347C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9C262D-2AD2-9C4B-B389-3A6790ECF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0688197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51C8D8-09F8-9545-BE2E-BB5EB31DD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10/17/2022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ACCBA7-5F5C-DA49-B783-57A17926D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A4E82-BF65-BA4F-A014-A2094E3CD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7220577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C806F-31E6-B346-A7F5-D726C6611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520CC-A8E6-254A-A8F6-098BFA573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91D950-38E4-484D-BCC2-924455490E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25DB23-7571-0E42-93E5-3A376879C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10/17/2022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AC7192-83C6-4141-91D2-0A8A97796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E88D7E-4684-8F46-83FA-102EF36A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1274581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D63BB-9C4A-FC4C-9540-36CA76764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C5280F-AC42-2640-9296-699D3CE559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29390-60FF-BC47-AB9A-642F42981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479DBF-082F-8140-8933-FF50CE076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10/17/2022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14ECB5-891B-FD4F-BFA7-D5741FDA2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0E6751-BF88-D341-818E-9AAA5465D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2547571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B60AE3-A3FA-4644-A751-01546DC3B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9277D-6B8D-A24F-A3FB-B51590425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6894B-6853-D54E-9C85-B19813FADD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pPr/>
              <a:t>10/17/2022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96CD3-36E1-274A-9F7D-5200DDE108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681AA-58CA-0A4C-AB40-B3FC0319DD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0235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853" r:id="rId12"/>
    <p:sldLayoutId id="2147483916" r:id="rId13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ixnio.com/nature-landscapes/sunset/sea-beach-dawn-dusk-ocean-sunset-water-sun-sky-landscap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8/10/relationships/comments" Target="../comments/modernComment_14B_3ACAFAF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microsoft.com/office/2018/10/relationships/comments" Target="../comments/modernComment_152_42C312F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microsoft.com/office/2018/10/relationships/comments" Target="../comments/modernComment_15A_7A5C3F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4F3_53A73B47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microsoft.com/office/2018/10/relationships/comments" Target="../comments/modernComment_166_7458829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microsoft.com/office/2018/10/relationships/comments" Target="../comments/modernComment_167_95B6B6F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microsoft.com/office/2018/10/relationships/comments" Target="../comments/modernComment_169_41667ECD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ree picture: sea, beach, dawn, dusk, ocean, sunset, water, sun, sky, landscape">
            <a:extLst>
              <a:ext uri="{FF2B5EF4-FFF2-40B4-BE49-F238E27FC236}">
                <a16:creationId xmlns:a16="http://schemas.microsoft.com/office/drawing/2014/main" id="{E067101B-7C79-410D-A696-72942B01BD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2514" r="38710"/>
          <a:stretch/>
        </p:blipFill>
        <p:spPr>
          <a:xfrm>
            <a:off x="755820" y="227"/>
            <a:ext cx="2289101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311D5B-CDC8-5E4A-91F7-695EB299EC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11434" y="3428998"/>
            <a:ext cx="3917542" cy="2268559"/>
          </a:xfrm>
        </p:spPr>
        <p:txBody>
          <a:bodyPr>
            <a:normAutofit/>
          </a:bodyPr>
          <a:lstStyle/>
          <a:p>
            <a:r>
              <a:rPr lang="ko-KR" altLang="en-US" sz="3900" dirty="0"/>
              <a:t>웹프로그래밍</a:t>
            </a:r>
            <a:br>
              <a:rPr lang="en-US" altLang="ko-KR" sz="3900" dirty="0"/>
            </a:br>
            <a:r>
              <a:rPr lang="ko-KR" altLang="en-US" sz="3900" dirty="0"/>
              <a:t>강의 </a:t>
            </a:r>
            <a:r>
              <a:rPr lang="en-US" altLang="ko-KR" sz="3900" dirty="0"/>
              <a:t>5:</a:t>
            </a:r>
            <a:r>
              <a:rPr lang="ko-KR" altLang="en-US" sz="3900" dirty="0"/>
              <a:t> </a:t>
            </a:r>
            <a:r>
              <a:rPr lang="en-US" altLang="ko-KR" sz="3900" dirty="0"/>
              <a:t>CSS3 </a:t>
            </a:r>
            <a:r>
              <a:rPr lang="ko-KR" altLang="en-US" sz="3900" dirty="0" err="1"/>
              <a:t>고급활용</a:t>
            </a:r>
            <a:endParaRPr lang="en-US" sz="39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0980EC-6AF2-3041-AF5F-1BAAB899C3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32083" y="2268786"/>
            <a:ext cx="3796893" cy="1160213"/>
          </a:xfrm>
        </p:spPr>
        <p:txBody>
          <a:bodyPr>
            <a:normAutofit/>
          </a:bodyPr>
          <a:lstStyle/>
          <a:p>
            <a:r>
              <a:rPr lang="en-US"/>
              <a:t>DKU, SW Dept.</a:t>
            </a:r>
          </a:p>
          <a:p>
            <a:r>
              <a:rPr lang="ko-KR" altLang="en-US" err="1"/>
              <a:t>박제호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49" name="제목 2"/>
          <p:cNvSpPr txBox="1">
            <a:spLocks/>
          </p:cNvSpPr>
          <p:nvPr/>
        </p:nvSpPr>
        <p:spPr>
          <a:xfrm>
            <a:off x="612648" y="228600"/>
            <a:ext cx="8153400" cy="68012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base"/>
            <a:r>
              <a:rPr lang="ko-KR" altLang="en-US" dirty="0"/>
              <a:t>박스의 유형 제어 </a:t>
            </a:r>
            <a:r>
              <a:rPr lang="en-US" altLang="ko-KR" dirty="0"/>
              <a:t>: display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23" y="1162087"/>
            <a:ext cx="6638393" cy="25389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962360"/>
            <a:ext cx="6921402" cy="241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88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220" y="2195665"/>
            <a:ext cx="2485051" cy="2701666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48382" y="254580"/>
            <a:ext cx="5878011" cy="1077229"/>
          </a:xfrm>
        </p:spPr>
        <p:txBody>
          <a:bodyPr/>
          <a:lstStyle/>
          <a:p>
            <a:r>
              <a:rPr lang="en-US" altLang="ko-KR" dirty="0"/>
              <a:t>display : block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예 </a:t>
            </a:r>
            <a:r>
              <a:rPr lang="en-US" altLang="ko-KR" dirty="0"/>
              <a:t>: &lt;span&gt;</a:t>
            </a:r>
            <a:r>
              <a:rPr lang="ko-KR" altLang="en-US" dirty="0"/>
              <a:t>을 블록 박스로 수정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187624" y="3943036"/>
            <a:ext cx="3240360" cy="954295"/>
          </a:xfrm>
          <a:prstGeom prst="roundRect">
            <a:avLst>
              <a:gd name="adj" fmla="val 2459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pPr defTabSz="180000"/>
            <a:r>
              <a:rPr lang="en-US" altLang="ko-KR" sz="1400" dirty="0"/>
              <a:t>&lt;div&gt;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&lt;span&gt;</a:t>
            </a:r>
            <a:r>
              <a:rPr lang="en-US" altLang="ko-KR" sz="1400" dirty="0"/>
              <a:t>block span</a:t>
            </a:r>
            <a:r>
              <a:rPr lang="en-US" altLang="ko-KR" sz="1400" b="1" dirty="0"/>
              <a:t>&lt;/span&gt;</a:t>
            </a:r>
            <a:r>
              <a:rPr lang="ko-KR" altLang="en-US" sz="1400" dirty="0"/>
              <a:t>과</a:t>
            </a:r>
            <a:r>
              <a:rPr lang="en-US" altLang="ko-KR" sz="1400" dirty="0"/>
              <a:t>	</a:t>
            </a:r>
            <a:r>
              <a:rPr lang="en-US" altLang="ko-KR" sz="1400" b="1" dirty="0"/>
              <a:t>&lt;span&gt;</a:t>
            </a:r>
            <a:r>
              <a:rPr lang="en-US" altLang="ko-KR" sz="1400" dirty="0"/>
              <a:t>block span</a:t>
            </a:r>
            <a:r>
              <a:rPr lang="en-US" altLang="ko-KR" sz="1400" b="1" dirty="0"/>
              <a:t>&lt;/span&gt;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</a:t>
            </a:r>
          </a:p>
          <a:p>
            <a:pPr defTabSz="180000"/>
            <a:r>
              <a:rPr lang="en-US" altLang="ko-KR" sz="1400" dirty="0"/>
              <a:t>&lt;/div&gt;</a:t>
            </a:r>
            <a:endParaRPr lang="ko-KR" altLang="en-US" sz="14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187624" y="2379077"/>
            <a:ext cx="3240360" cy="1184710"/>
          </a:xfrm>
          <a:prstGeom prst="roundRect">
            <a:avLst>
              <a:gd name="adj" fmla="val 2459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pPr defTabSz="180000"/>
            <a:r>
              <a:rPr lang="en-US" altLang="ko-KR" sz="1400" b="1" dirty="0"/>
              <a:t>span</a:t>
            </a:r>
            <a:r>
              <a:rPr lang="en-US" altLang="ko-KR" sz="1400" dirty="0"/>
              <a:t> { </a:t>
            </a:r>
          </a:p>
          <a:p>
            <a:pPr defTabSz="180000"/>
            <a:r>
              <a:rPr lang="en-US" altLang="ko-KR" sz="1400" b="1" dirty="0"/>
              <a:t>	display : block;</a:t>
            </a:r>
          </a:p>
          <a:p>
            <a:pPr defTabSz="180000"/>
            <a:r>
              <a:rPr lang="en-US" altLang="ko-KR" sz="1400" dirty="0"/>
              <a:t>	width : 100px;</a:t>
            </a:r>
          </a:p>
          <a:p>
            <a:pPr defTabSz="180000"/>
            <a:r>
              <a:rPr lang="en-US" altLang="ko-KR" sz="1400" dirty="0"/>
              <a:t>	height : 60px;</a:t>
            </a:r>
          </a:p>
          <a:p>
            <a:r>
              <a:rPr lang="en-US" altLang="ko-KR" sz="1400" b="1" dirty="0"/>
              <a:t> }</a:t>
            </a:r>
            <a:endParaRPr lang="ko-KR" alt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469736" y="2132856"/>
            <a:ext cx="10054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C00000"/>
                </a:solidFill>
              </a:rPr>
              <a:t>CSS </a:t>
            </a:r>
            <a:r>
              <a:rPr lang="ko-KR" altLang="en-US" sz="1200" dirty="0">
                <a:solidFill>
                  <a:srgbClr val="C00000"/>
                </a:solidFill>
              </a:rPr>
              <a:t>스타일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44298" y="3693951"/>
            <a:ext cx="9484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C00000"/>
                </a:solidFill>
              </a:rPr>
              <a:t>HTML </a:t>
            </a:r>
            <a:r>
              <a:rPr lang="ko-KR" altLang="en-US" sz="1200" dirty="0">
                <a:solidFill>
                  <a:srgbClr val="C00000"/>
                </a:solidFill>
              </a:rPr>
              <a:t>코드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0220" y="5102756"/>
            <a:ext cx="271187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* &lt;span&gt;</a:t>
            </a:r>
            <a:r>
              <a:rPr lang="ko-KR" altLang="en-US" sz="1400" dirty="0"/>
              <a:t>을 </a:t>
            </a:r>
            <a:r>
              <a:rPr lang="en-US" altLang="ko-KR" sz="1400" dirty="0"/>
              <a:t>block</a:t>
            </a:r>
            <a:r>
              <a:rPr lang="ko-KR" altLang="en-US" sz="1400" dirty="0"/>
              <a:t> 박스로</a:t>
            </a:r>
            <a:r>
              <a:rPr lang="en-US" altLang="ko-KR" sz="1400" dirty="0"/>
              <a:t> </a:t>
            </a:r>
            <a:r>
              <a:rPr lang="ko-KR" altLang="en-US" sz="1400" dirty="0"/>
              <a:t>지정하고</a:t>
            </a:r>
            <a:r>
              <a:rPr lang="en-US" altLang="ko-KR" sz="1400" dirty="0"/>
              <a:t>, </a:t>
            </a:r>
            <a:r>
              <a:rPr lang="ko-KR" altLang="en-US" sz="1400" dirty="0"/>
              <a:t>폭과 높이를 각각 </a:t>
            </a:r>
            <a:r>
              <a:rPr lang="en-US" altLang="ko-KR" sz="1400" dirty="0"/>
              <a:t>100px, 60px</a:t>
            </a:r>
            <a:r>
              <a:rPr lang="ko-KR" altLang="en-US" sz="1400" dirty="0"/>
              <a:t>로 지정한 사례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</a:t>
            </a:r>
            <a:r>
              <a:rPr lang="ko-KR" altLang="en-US" sz="1400" dirty="0"/>
              <a:t>한 줄을 독점적으로 차지하여 옆에 다른 태그 배치되지 않음</a:t>
            </a:r>
          </a:p>
        </p:txBody>
      </p:sp>
      <p:sp>
        <p:nvSpPr>
          <p:cNvPr id="6" name="자유형 5"/>
          <p:cNvSpPr/>
          <p:nvPr/>
        </p:nvSpPr>
        <p:spPr>
          <a:xfrm>
            <a:off x="2940243" y="2766021"/>
            <a:ext cx="1728191" cy="1043987"/>
          </a:xfrm>
          <a:custGeom>
            <a:avLst/>
            <a:gdLst>
              <a:gd name="connsiteX0" fmla="*/ 0 w 1720515"/>
              <a:gd name="connsiteY0" fmla="*/ 0 h 855284"/>
              <a:gd name="connsiteX1" fmla="*/ 978568 w 1720515"/>
              <a:gd name="connsiteY1" fmla="*/ 136358 h 855284"/>
              <a:gd name="connsiteX2" fmla="*/ 1311442 w 1720515"/>
              <a:gd name="connsiteY2" fmla="*/ 749968 h 855284"/>
              <a:gd name="connsiteX3" fmla="*/ 1720515 w 1720515"/>
              <a:gd name="connsiteY3" fmla="*/ 850231 h 855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0515" h="855284">
                <a:moveTo>
                  <a:pt x="0" y="0"/>
                </a:moveTo>
                <a:cubicBezTo>
                  <a:pt x="379997" y="5681"/>
                  <a:pt x="759994" y="11363"/>
                  <a:pt x="978568" y="136358"/>
                </a:cubicBezTo>
                <a:cubicBezTo>
                  <a:pt x="1197142" y="261353"/>
                  <a:pt x="1187784" y="630989"/>
                  <a:pt x="1311442" y="749968"/>
                </a:cubicBezTo>
                <a:cubicBezTo>
                  <a:pt x="1435100" y="868947"/>
                  <a:pt x="1577807" y="859589"/>
                  <a:pt x="1720515" y="850231"/>
                </a:cubicBezTo>
              </a:path>
            </a:pathLst>
          </a:custGeom>
          <a:noFill/>
          <a:ln w="635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998994" y="3735595"/>
            <a:ext cx="684026" cy="272415"/>
          </a:xfrm>
          <a:prstGeom prst="wedgeRoundRectCallout">
            <a:avLst>
              <a:gd name="adj1" fmla="val -106088"/>
              <a:gd name="adj2" fmla="val 2283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100x60</a:t>
            </a:r>
            <a:endParaRPr lang="ko-KR" altLang="en-US" sz="10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EA26197-2406-6F4C-A221-A0A62F6A4054}"/>
              </a:ext>
            </a:extLst>
          </p:cNvPr>
          <p:cNvSpPr/>
          <p:nvPr/>
        </p:nvSpPr>
        <p:spPr>
          <a:xfrm>
            <a:off x="107504" y="6237312"/>
            <a:ext cx="432048" cy="44526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995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2350648"/>
            <a:ext cx="3129586" cy="233068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display : inline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57386" y="3531205"/>
            <a:ext cx="3132872" cy="1180862"/>
          </a:xfrm>
          <a:prstGeom prst="roundRect">
            <a:avLst>
              <a:gd name="adj" fmla="val 2459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&lt;div style="background : orange"&gt;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&lt;div&gt;</a:t>
            </a:r>
            <a:r>
              <a:rPr lang="en-US" altLang="ko-KR" sz="1400" dirty="0"/>
              <a:t>inline DIV</a:t>
            </a:r>
            <a:r>
              <a:rPr lang="en-US" altLang="ko-KR" sz="1400" b="1" dirty="0"/>
              <a:t>&lt;/div&gt;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&lt;div&gt;</a:t>
            </a:r>
            <a:r>
              <a:rPr lang="en-US" altLang="ko-KR" sz="1400" dirty="0"/>
              <a:t>inline DIV</a:t>
            </a:r>
            <a:r>
              <a:rPr lang="en-US" altLang="ko-KR" sz="1400" b="1" dirty="0"/>
              <a:t>&lt;/div&gt;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&lt;div&gt;</a:t>
            </a:r>
            <a:r>
              <a:rPr lang="en-US" altLang="ko-KR" sz="1400" dirty="0"/>
              <a:t>inline DIV</a:t>
            </a:r>
            <a:r>
              <a:rPr lang="en-US" altLang="ko-KR" sz="1400" b="1" dirty="0"/>
              <a:t>&lt;/div&gt;</a:t>
            </a:r>
          </a:p>
          <a:p>
            <a:pPr defTabSz="180000"/>
            <a:r>
              <a:rPr lang="en-US" altLang="ko-KR" sz="1400" dirty="0"/>
              <a:t>&lt;/div&gt;</a:t>
            </a:r>
            <a:endParaRPr lang="ko-KR" altLang="en-US" sz="14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043608" y="2379077"/>
            <a:ext cx="3146650" cy="745808"/>
          </a:xfrm>
          <a:prstGeom prst="roundRect">
            <a:avLst>
              <a:gd name="adj" fmla="val 2459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solidFill>
                  <a:srgbClr val="FF0000"/>
                </a:solidFill>
              </a:rPr>
              <a:t>div </a:t>
            </a:r>
            <a:r>
              <a:rPr lang="en-US" altLang="ko-KR" sz="1400" dirty="0" err="1">
                <a:solidFill>
                  <a:srgbClr val="FF0000"/>
                </a:solidFill>
              </a:rPr>
              <a:t>div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display : inline;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342811" y="2132856"/>
            <a:ext cx="10054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C00000"/>
                </a:solidFill>
              </a:rPr>
              <a:t>CSS </a:t>
            </a:r>
            <a:r>
              <a:rPr lang="ko-KR" altLang="en-US" sz="1200" dirty="0">
                <a:solidFill>
                  <a:srgbClr val="C00000"/>
                </a:solidFill>
              </a:rPr>
              <a:t>스타일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41857" y="3189545"/>
            <a:ext cx="9484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C00000"/>
                </a:solidFill>
              </a:rPr>
              <a:t>HTML </a:t>
            </a:r>
            <a:r>
              <a:rPr lang="ko-KR" altLang="en-US" sz="1200" dirty="0">
                <a:solidFill>
                  <a:srgbClr val="C00000"/>
                </a:solidFill>
              </a:rPr>
              <a:t>코드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27984" y="4725144"/>
            <a:ext cx="33123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* &lt;div&gt;</a:t>
            </a:r>
            <a:r>
              <a:rPr lang="ko-KR" altLang="en-US" sz="1400" dirty="0"/>
              <a:t>가 </a:t>
            </a:r>
            <a:r>
              <a:rPr lang="en-US" altLang="ko-KR" sz="1400" dirty="0"/>
              <a:t>inline</a:t>
            </a:r>
            <a:r>
              <a:rPr lang="ko-KR" altLang="en-US" sz="1400" dirty="0"/>
              <a:t>박스로 지정됨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inline </a:t>
            </a:r>
            <a:r>
              <a:rPr lang="ko-KR" altLang="en-US" sz="1400" dirty="0"/>
              <a:t>박스는 라인 안에 다른 요소들과 함께 배치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  공간이 좁으면 남은 부분이 다음 라인으로 넘어감</a:t>
            </a:r>
            <a:endParaRPr lang="en-US" altLang="ko-KR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5591418" y="4365104"/>
            <a:ext cx="1744083" cy="272415"/>
          </a:xfrm>
          <a:prstGeom prst="wedgeRoundRectCallout">
            <a:avLst>
              <a:gd name="adj1" fmla="val -25145"/>
              <a:gd name="adj2" fmla="val -9788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오렌지 바탕은 바깥 </a:t>
            </a:r>
            <a:r>
              <a:rPr lang="en-US" altLang="ko-KR" sz="1000" dirty="0"/>
              <a:t>&lt;div&gt;</a:t>
            </a:r>
            <a:endParaRPr lang="ko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83B917-ADFA-4D48-9FF6-629CBAB9DF37}"/>
              </a:ext>
            </a:extLst>
          </p:cNvPr>
          <p:cNvSpPr txBox="1"/>
          <p:nvPr/>
        </p:nvSpPr>
        <p:spPr>
          <a:xfrm>
            <a:off x="1403648" y="1556792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 </a:t>
            </a:r>
            <a:r>
              <a:rPr lang="en-US" altLang="ko-KR" dirty="0"/>
              <a:t>: &lt;div&gt;</a:t>
            </a:r>
            <a:r>
              <a:rPr lang="ko-KR" altLang="en-US" dirty="0" err="1"/>
              <a:t>를</a:t>
            </a:r>
            <a:r>
              <a:rPr lang="ko-KR" altLang="en-US" dirty="0"/>
              <a:t> 인라인 박스로 수정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682CB8E-4704-834E-A445-A27A5F1002FA}"/>
              </a:ext>
            </a:extLst>
          </p:cNvPr>
          <p:cNvSpPr/>
          <p:nvPr/>
        </p:nvSpPr>
        <p:spPr>
          <a:xfrm>
            <a:off x="107504" y="6237312"/>
            <a:ext cx="432048" cy="44526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730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146" y="2360766"/>
            <a:ext cx="2977505" cy="261945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display : inline-block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1109300" y="1323785"/>
            <a:ext cx="5713092" cy="634240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예 </a:t>
            </a:r>
            <a:r>
              <a:rPr lang="en-US" altLang="ko-KR" dirty="0"/>
              <a:t>: &lt;div&gt;</a:t>
            </a:r>
            <a:r>
              <a:rPr lang="ko-KR" altLang="en-US" dirty="0"/>
              <a:t>를 </a:t>
            </a:r>
            <a:r>
              <a:rPr lang="ko-KR" altLang="en-US" dirty="0" err="1"/>
              <a:t>인라인</a:t>
            </a:r>
            <a:r>
              <a:rPr lang="ko-KR" altLang="en-US" dirty="0"/>
              <a:t> 블록 박스로 수정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115616" y="4220609"/>
            <a:ext cx="3154479" cy="1180862"/>
          </a:xfrm>
          <a:prstGeom prst="roundRect">
            <a:avLst>
              <a:gd name="adj" fmla="val 2459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&lt;div style="background : orange"&gt;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&lt;div&gt;</a:t>
            </a:r>
            <a:r>
              <a:rPr lang="en-US" altLang="ko-KR" sz="1400" dirty="0"/>
              <a:t>inline-block DIV</a:t>
            </a:r>
            <a:r>
              <a:rPr lang="en-US" altLang="ko-KR" sz="1400" b="1" dirty="0"/>
              <a:t>&lt;/div&gt;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&lt;div&gt;</a:t>
            </a:r>
            <a:r>
              <a:rPr lang="en-US" altLang="ko-KR" sz="1400" dirty="0"/>
              <a:t>inline-block DIV</a:t>
            </a:r>
            <a:r>
              <a:rPr lang="en-US" altLang="ko-KR" sz="1400" b="1" dirty="0"/>
              <a:t>&lt;/div&gt;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&lt;div&gt;</a:t>
            </a:r>
            <a:r>
              <a:rPr lang="en-US" altLang="ko-KR" sz="1400" dirty="0"/>
              <a:t>inline-block DIV</a:t>
            </a:r>
            <a:r>
              <a:rPr lang="en-US" altLang="ko-KR" sz="1400" b="1" dirty="0"/>
              <a:t>&lt;/div&gt;</a:t>
            </a:r>
          </a:p>
          <a:p>
            <a:pPr defTabSz="180000"/>
            <a:r>
              <a:rPr lang="en-US" altLang="ko-KR" sz="1400" dirty="0"/>
              <a:t>&lt;/div&gt;</a:t>
            </a:r>
            <a:endParaRPr lang="ko-KR" altLang="en-US" sz="14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115616" y="2379077"/>
            <a:ext cx="3168352" cy="1615916"/>
          </a:xfrm>
          <a:prstGeom prst="roundRect">
            <a:avLst>
              <a:gd name="adj" fmla="val 2459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div </a:t>
            </a:r>
            <a:r>
              <a:rPr lang="en-US" altLang="ko-KR" sz="1400" dirty="0" err="1"/>
              <a:t>div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display : inline-block;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dirty="0"/>
              <a:t>border : 2px dotted </a:t>
            </a:r>
            <a:r>
              <a:rPr lang="en-US" altLang="ko-KR" sz="1400" dirty="0" err="1"/>
              <a:t>orangered</a:t>
            </a:r>
            <a:r>
              <a:rPr lang="en-US" altLang="ko-KR" sz="1400" dirty="0"/>
              <a:t> ;</a:t>
            </a:r>
          </a:p>
          <a:p>
            <a:pPr defTabSz="180000"/>
            <a:r>
              <a:rPr lang="en-US" altLang="ko-KR" sz="1400" dirty="0"/>
              <a:t>	background : </a:t>
            </a:r>
            <a:r>
              <a:rPr lang="en-US" altLang="ko-KR" sz="1400" dirty="0" err="1"/>
              <a:t>powderblue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margin : 10px;</a:t>
            </a:r>
          </a:p>
          <a:p>
            <a:pPr defTabSz="180000"/>
            <a:r>
              <a:rPr lang="en-US" altLang="ko-KR" sz="1400" dirty="0"/>
              <a:t>	width : 60px; height : 80px;</a:t>
            </a:r>
            <a:endParaRPr lang="en-US" altLang="ko-KR" sz="1400" b="1" dirty="0"/>
          </a:p>
          <a:p>
            <a:pPr defTabSz="180000"/>
            <a:r>
              <a:rPr lang="en-US" altLang="ko-KR" sz="1400" dirty="0"/>
              <a:t>}</a:t>
            </a:r>
            <a:endParaRPr lang="ko-KR" altLang="en-US" sz="1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414819" y="2132856"/>
            <a:ext cx="8691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C00000"/>
                </a:solidFill>
              </a:rPr>
              <a:t>CSS </a:t>
            </a:r>
            <a:r>
              <a:rPr lang="ko-KR" altLang="en-US" sz="1050" dirty="0">
                <a:solidFill>
                  <a:srgbClr val="C00000"/>
                </a:solidFill>
              </a:rPr>
              <a:t>스타일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10564" y="3966693"/>
            <a:ext cx="8595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C00000"/>
                </a:solidFill>
              </a:rPr>
              <a:t>HTML </a:t>
            </a:r>
            <a:r>
              <a:rPr lang="ko-KR" altLang="en-US" sz="1050" dirty="0">
                <a:solidFill>
                  <a:srgbClr val="C00000"/>
                </a:solidFill>
              </a:rPr>
              <a:t>코드</a:t>
            </a:r>
          </a:p>
        </p:txBody>
      </p:sp>
      <p:sp>
        <p:nvSpPr>
          <p:cNvPr id="20" name="자유형 19"/>
          <p:cNvSpPr/>
          <p:nvPr/>
        </p:nvSpPr>
        <p:spPr>
          <a:xfrm>
            <a:off x="6669945" y="3592231"/>
            <a:ext cx="504056" cy="300347"/>
          </a:xfrm>
          <a:custGeom>
            <a:avLst/>
            <a:gdLst>
              <a:gd name="connsiteX0" fmla="*/ 0 w 361950"/>
              <a:gd name="connsiteY0" fmla="*/ 247650 h 257885"/>
              <a:gd name="connsiteX1" fmla="*/ 285750 w 361950"/>
              <a:gd name="connsiteY1" fmla="*/ 228600 h 257885"/>
              <a:gd name="connsiteX2" fmla="*/ 361950 w 361950"/>
              <a:gd name="connsiteY2" fmla="*/ 0 h 25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1950" h="257885">
                <a:moveTo>
                  <a:pt x="0" y="247650"/>
                </a:moveTo>
                <a:cubicBezTo>
                  <a:pt x="112712" y="258762"/>
                  <a:pt x="225425" y="269875"/>
                  <a:pt x="285750" y="228600"/>
                </a:cubicBezTo>
                <a:cubicBezTo>
                  <a:pt x="346075" y="187325"/>
                  <a:pt x="354012" y="93662"/>
                  <a:pt x="36195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6822392" y="3346010"/>
            <a:ext cx="9877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B0F0"/>
                </a:solidFill>
              </a:rPr>
              <a:t>margin : 10px</a:t>
            </a:r>
            <a:endParaRPr lang="ko-KR" altLang="en-US" sz="1000" dirty="0">
              <a:solidFill>
                <a:srgbClr val="00B0F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53779" y="4980217"/>
            <a:ext cx="3456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* inline-block </a:t>
            </a:r>
            <a:r>
              <a:rPr lang="ko-KR" altLang="en-US" sz="1600" dirty="0"/>
              <a:t>박스는 라인 안에 다른 요소들과 함께 배치</a:t>
            </a:r>
            <a:r>
              <a:rPr lang="en-US" altLang="ko-KR" sz="1600" dirty="0"/>
              <a:t>.  </a:t>
            </a:r>
            <a:r>
              <a:rPr lang="ko-KR" altLang="en-US" sz="1600" dirty="0"/>
              <a:t>동시에 </a:t>
            </a:r>
            <a:r>
              <a:rPr lang="en-US" altLang="ko-KR" sz="1600" dirty="0"/>
              <a:t>width, height, margin </a:t>
            </a:r>
            <a:r>
              <a:rPr lang="ko-KR" altLang="en-US" sz="1600" dirty="0" err="1"/>
              <a:t>으로</a:t>
            </a:r>
            <a:r>
              <a:rPr lang="ko-KR" altLang="en-US" sz="1600" dirty="0"/>
              <a:t> 크기 조절 가능</a:t>
            </a:r>
            <a:endParaRPr lang="en-US" altLang="ko-KR" sz="16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E4E022C-C07C-DE4C-8EA6-288EED8CE119}"/>
              </a:ext>
            </a:extLst>
          </p:cNvPr>
          <p:cNvSpPr/>
          <p:nvPr/>
        </p:nvSpPr>
        <p:spPr>
          <a:xfrm>
            <a:off x="107504" y="6237312"/>
            <a:ext cx="432048" cy="44526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223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218" y="1591535"/>
            <a:ext cx="2569943" cy="38639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3568" y="125024"/>
            <a:ext cx="7416824" cy="1077229"/>
          </a:xfrm>
        </p:spPr>
        <p:txBody>
          <a:bodyPr>
            <a:normAutofit fontScale="90000"/>
          </a:bodyPr>
          <a:lstStyle/>
          <a:p>
            <a:pPr fontAlgn="base"/>
            <a:br>
              <a:rPr lang="ko-KR" altLang="en-US" dirty="0"/>
            </a:br>
            <a:r>
              <a:rPr lang="ko-KR" altLang="en-US" dirty="0"/>
              <a:t>예제 </a:t>
            </a:r>
            <a:r>
              <a:rPr lang="en-US" altLang="ko-KR" dirty="0"/>
              <a:t>5–1 display </a:t>
            </a:r>
            <a:r>
              <a:rPr lang="ko-KR" altLang="en-US" dirty="0" err="1"/>
              <a:t>프로퍼티로</a:t>
            </a:r>
            <a:r>
              <a:rPr lang="ko-KR" altLang="en-US" dirty="0"/>
              <a:t> 박스 유형 설정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83568" y="986040"/>
            <a:ext cx="4192910" cy="5040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&lt;html&gt;&lt;head&gt;&lt;title&gt;display </a:t>
            </a:r>
            <a:r>
              <a:rPr lang="ko-KR" altLang="en-US" sz="1200" dirty="0" err="1"/>
              <a:t>프로퍼티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div {</a:t>
            </a:r>
          </a:p>
          <a:p>
            <a:pPr defTabSz="180000"/>
            <a:r>
              <a:rPr lang="en-US" altLang="ko-KR" sz="1200" dirty="0"/>
              <a:t>	border : 2px solid </a:t>
            </a:r>
            <a:r>
              <a:rPr lang="en-US" altLang="ko-KR" sz="1200" dirty="0" err="1"/>
              <a:t>yellowgreen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color : blue;</a:t>
            </a:r>
          </a:p>
          <a:p>
            <a:pPr defTabSz="180000"/>
            <a:r>
              <a:rPr lang="en-US" altLang="ko-KR" sz="1200" dirty="0"/>
              <a:t>	background : </a:t>
            </a:r>
            <a:r>
              <a:rPr lang="en-US" altLang="ko-KR" sz="1200" dirty="0" err="1"/>
              <a:t>aliceblue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span {</a:t>
            </a:r>
          </a:p>
          <a:p>
            <a:pPr defTabSz="180000"/>
            <a:r>
              <a:rPr lang="en-US" altLang="ko-KR" sz="1200" dirty="0"/>
              <a:t>	border : 3px dotted red;</a:t>
            </a:r>
          </a:p>
          <a:p>
            <a:pPr defTabSz="180000"/>
            <a:r>
              <a:rPr lang="en-US" altLang="ko-KR" sz="1200" dirty="0"/>
              <a:t>	background : yellow;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 err="1"/>
              <a:t>인라인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인라인</a:t>
            </a:r>
            <a:r>
              <a:rPr lang="ko-KR" altLang="en-US" sz="1200" dirty="0"/>
              <a:t> 블록</a:t>
            </a:r>
            <a:r>
              <a:rPr lang="en-US" altLang="ko-KR" sz="1200" dirty="0"/>
              <a:t>, </a:t>
            </a:r>
            <a:r>
              <a:rPr lang="ko-KR" altLang="en-US" sz="1200" dirty="0"/>
              <a:t>블록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나는 </a:t>
            </a:r>
            <a:r>
              <a:rPr lang="en-US" altLang="ko-KR" sz="1200" dirty="0"/>
              <a:t>&lt;div style="</a:t>
            </a:r>
            <a:r>
              <a:rPr lang="en-US" altLang="ko-KR" sz="1200" b="1" dirty="0" err="1"/>
              <a:t>display:none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			div(none)&lt;/div&gt;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나는 </a:t>
            </a:r>
            <a:r>
              <a:rPr lang="en-US" altLang="ko-KR" sz="1200" dirty="0"/>
              <a:t>&lt;div style="</a:t>
            </a:r>
            <a:r>
              <a:rPr lang="en-US" altLang="ko-KR" sz="1200" b="1" dirty="0" err="1"/>
              <a:t>display:inline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			div(inline)&lt;/div&gt; 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나는 </a:t>
            </a:r>
            <a:r>
              <a:rPr lang="en-US" altLang="ko-KR" sz="1200" dirty="0"/>
              <a:t>&lt;div style="</a:t>
            </a:r>
            <a:r>
              <a:rPr lang="en-US" altLang="ko-KR" sz="1200" b="1" dirty="0" err="1"/>
              <a:t>display:inline-block</a:t>
            </a:r>
            <a:r>
              <a:rPr lang="en-US" altLang="ko-KR" sz="1200" b="1" dirty="0"/>
              <a:t>; height:50px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			div(inline-block)&lt;/div&gt; 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나는 </a:t>
            </a:r>
            <a:r>
              <a:rPr lang="en-US" altLang="ko-KR" sz="1200" dirty="0"/>
              <a:t>&lt;div&gt;div&lt;span style="</a:t>
            </a:r>
            <a:r>
              <a:rPr lang="en-US" altLang="ko-KR" sz="1200" b="1" dirty="0" err="1"/>
              <a:t>display:block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							span(block)&lt;/span&gt; 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		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3218765" y="2426686"/>
            <a:ext cx="1744083" cy="442674"/>
          </a:xfrm>
          <a:prstGeom prst="wedgeRoundRectCallout">
            <a:avLst>
              <a:gd name="adj1" fmla="val 79712"/>
              <a:gd name="adj2" fmla="val 697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rgbClr val="FF0000"/>
                </a:solidFill>
              </a:rPr>
              <a:t>display:none</a:t>
            </a:r>
            <a:r>
              <a:rPr lang="ko-KR" altLang="en-US" sz="1000" dirty="0">
                <a:solidFill>
                  <a:srgbClr val="FF0000"/>
                </a:solidFill>
              </a:rPr>
              <a:t>으로 지정되어 텍스트가 보이지 않음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63182" y="4077072"/>
            <a:ext cx="1042349" cy="272415"/>
          </a:xfrm>
          <a:prstGeom prst="wedgeRoundRectCallout">
            <a:avLst>
              <a:gd name="adj1" fmla="val -60770"/>
              <a:gd name="adj2" fmla="val -8372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height</a:t>
            </a:r>
            <a:r>
              <a:rPr lang="ko-KR" altLang="en-US" sz="1000" dirty="0"/>
              <a:t> </a:t>
            </a:r>
            <a:r>
              <a:rPr lang="en-US" altLang="ko-KR" sz="1000" dirty="0"/>
              <a:t>: 50px</a:t>
            </a:r>
            <a:endParaRPr lang="ko-KR" alt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CD5F18-BAC4-784F-A812-175D58362923}"/>
              </a:ext>
            </a:extLst>
          </p:cNvPr>
          <p:cNvSpPr txBox="1"/>
          <p:nvPr/>
        </p:nvSpPr>
        <p:spPr>
          <a:xfrm>
            <a:off x="1001118" y="6231216"/>
            <a:ext cx="7236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참조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dirty="0"/>
              <a:t>https://www.w3schools.com/</a:t>
            </a:r>
            <a:r>
              <a:rPr lang="en-US" dirty="0" err="1"/>
              <a:t>cssref</a:t>
            </a:r>
            <a:r>
              <a:rPr lang="en-US" dirty="0"/>
              <a:t>/</a:t>
            </a:r>
            <a:r>
              <a:rPr lang="en-US" dirty="0" err="1"/>
              <a:t>tryit.asp?filename</a:t>
            </a:r>
            <a:r>
              <a:rPr lang="en-US" dirty="0"/>
              <a:t>=</a:t>
            </a:r>
            <a:r>
              <a:rPr lang="en-US" dirty="0" err="1"/>
              <a:t>trycss_display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AD7D422-FFA4-2649-AECC-CA9E0D175438}"/>
              </a:ext>
            </a:extLst>
          </p:cNvPr>
          <p:cNvSpPr/>
          <p:nvPr/>
        </p:nvSpPr>
        <p:spPr>
          <a:xfrm>
            <a:off x="107504" y="6237312"/>
            <a:ext cx="432048" cy="44526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93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5576" y="337377"/>
            <a:ext cx="5878011" cy="1077229"/>
          </a:xfrm>
        </p:spPr>
        <p:txBody>
          <a:bodyPr/>
          <a:lstStyle/>
          <a:p>
            <a:r>
              <a:rPr lang="ko-KR" altLang="en-US" dirty="0"/>
              <a:t>박스의 배치 </a:t>
            </a:r>
            <a:r>
              <a:rPr lang="en-US" altLang="ko-KR" dirty="0"/>
              <a:t>: position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142261" y="1400002"/>
            <a:ext cx="6723712" cy="5069216"/>
          </a:xfrm>
        </p:spPr>
        <p:txBody>
          <a:bodyPr>
            <a:normAutofit/>
          </a:bodyPr>
          <a:lstStyle/>
          <a:p>
            <a:r>
              <a:rPr lang="en-US" altLang="ko-KR" dirty="0"/>
              <a:t>normal</a:t>
            </a:r>
            <a:r>
              <a:rPr lang="ko-KR" altLang="en-US" dirty="0"/>
              <a:t> </a:t>
            </a:r>
            <a:r>
              <a:rPr lang="en-US" altLang="ko-KR" dirty="0"/>
              <a:t>flow</a:t>
            </a:r>
          </a:p>
          <a:p>
            <a:pPr lvl="1"/>
            <a:r>
              <a:rPr lang="ko-KR" altLang="en-US" dirty="0"/>
              <a:t>웹</a:t>
            </a:r>
            <a:r>
              <a:rPr lang="en-US" altLang="ko-KR" dirty="0"/>
              <a:t> </a:t>
            </a:r>
            <a:r>
              <a:rPr lang="ko-KR" altLang="en-US" dirty="0"/>
              <a:t>페이지에 나타난 순서대로 </a:t>
            </a:r>
            <a:r>
              <a:rPr lang="en-US" altLang="ko-KR" dirty="0"/>
              <a:t>HTML </a:t>
            </a:r>
            <a:r>
              <a:rPr lang="ko-KR" altLang="en-US" dirty="0"/>
              <a:t>태그 배치</a:t>
            </a:r>
            <a:endParaRPr lang="en-US" altLang="ko-KR" dirty="0"/>
          </a:p>
          <a:p>
            <a:pPr lvl="1"/>
            <a:r>
              <a:rPr lang="en-US" altLang="ko-KR" dirty="0"/>
              <a:t>position </a:t>
            </a:r>
            <a:r>
              <a:rPr lang="ko-KR" altLang="en-US" dirty="0" err="1"/>
              <a:t>프로퍼티를</a:t>
            </a:r>
            <a:r>
              <a:rPr lang="ko-KR" altLang="en-US" dirty="0"/>
              <a:t> 이용하여 </a:t>
            </a:r>
            <a:r>
              <a:rPr lang="en-US" altLang="ko-KR" dirty="0"/>
              <a:t>normal flow </a:t>
            </a:r>
            <a:r>
              <a:rPr lang="ko-KR" altLang="en-US" dirty="0"/>
              <a:t>무시 가능</a:t>
            </a:r>
            <a:endParaRPr lang="en-US" altLang="ko-KR" dirty="0"/>
          </a:p>
          <a:p>
            <a:r>
              <a:rPr lang="en-US" altLang="ko-KR" dirty="0"/>
              <a:t>position </a:t>
            </a:r>
            <a:r>
              <a:rPr lang="ko-KR" altLang="en-US" dirty="0" err="1"/>
              <a:t>프로퍼티를</a:t>
            </a:r>
            <a:r>
              <a:rPr lang="ko-KR" altLang="en-US" dirty="0"/>
              <a:t> 이용한 배치 방법</a:t>
            </a:r>
            <a:endParaRPr lang="en-US" altLang="ko-KR" dirty="0"/>
          </a:p>
          <a:p>
            <a:pPr lvl="1"/>
            <a:r>
              <a:rPr lang="en-US" altLang="ko-KR" dirty="0"/>
              <a:t>position : static(</a:t>
            </a:r>
            <a:r>
              <a:rPr lang="ko-KR" altLang="en-US" dirty="0"/>
              <a:t>디폴트</a:t>
            </a:r>
            <a:r>
              <a:rPr lang="en-US" altLang="ko-KR" dirty="0"/>
              <a:t>)</a:t>
            </a:r>
            <a:r>
              <a:rPr lang="ko-KR" altLang="en-US" dirty="0"/>
              <a:t>정적 배치 </a:t>
            </a:r>
            <a:endParaRPr lang="en-US" altLang="ko-KR" dirty="0"/>
          </a:p>
          <a:p>
            <a:pPr lvl="1"/>
            <a:r>
              <a:rPr lang="en-US" altLang="ko-KR" dirty="0"/>
              <a:t>position : relative  </a:t>
            </a:r>
            <a:r>
              <a:rPr lang="ko-KR" altLang="en-US" dirty="0"/>
              <a:t>상대 배치 </a:t>
            </a:r>
            <a:endParaRPr lang="en-US" altLang="ko-KR" dirty="0"/>
          </a:p>
          <a:p>
            <a:pPr lvl="1"/>
            <a:r>
              <a:rPr lang="en-US" altLang="ko-KR" dirty="0"/>
              <a:t>position : absolute </a:t>
            </a:r>
            <a:r>
              <a:rPr lang="ko-KR" altLang="en-US" dirty="0"/>
              <a:t>절대 배치 </a:t>
            </a:r>
            <a:endParaRPr lang="en-US" altLang="ko-KR" dirty="0"/>
          </a:p>
          <a:p>
            <a:pPr lvl="1"/>
            <a:r>
              <a:rPr lang="en-US" altLang="ko-KR" dirty="0"/>
              <a:t>position : fixed </a:t>
            </a:r>
            <a:r>
              <a:rPr lang="ko-KR" altLang="en-US" dirty="0"/>
              <a:t>고정 배치</a:t>
            </a:r>
            <a:endParaRPr lang="en-US" altLang="ko-KR" dirty="0"/>
          </a:p>
          <a:p>
            <a:pPr lvl="1"/>
            <a:r>
              <a:rPr lang="en-US" altLang="ko-KR" dirty="0"/>
              <a:t>position: sticky </a:t>
            </a:r>
            <a:r>
              <a:rPr lang="ko-KR" altLang="en-US" dirty="0"/>
              <a:t>평소 </a:t>
            </a:r>
            <a:r>
              <a:rPr lang="en-US" altLang="ko-KR" dirty="0"/>
              <a:t>static </a:t>
            </a:r>
            <a:r>
              <a:rPr lang="ko-KR" altLang="en-US" dirty="0"/>
              <a:t>과 같지만</a:t>
            </a:r>
            <a:r>
              <a:rPr lang="en-US" altLang="ko-KR" dirty="0"/>
              <a:t>,</a:t>
            </a:r>
            <a:r>
              <a:rPr lang="ko-KR" altLang="en-US" dirty="0"/>
              <a:t> 스크롤이 끝나는 지점에서 박스에 화면 고정됨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float : left , float : right : </a:t>
            </a:r>
            <a:r>
              <a:rPr lang="ko-KR" altLang="en-US" dirty="0"/>
              <a:t>유동 배치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position </a:t>
            </a:r>
            <a:r>
              <a:rPr lang="ko-KR" altLang="en-US" dirty="0" err="1"/>
              <a:t>프로퍼티를</a:t>
            </a:r>
            <a:r>
              <a:rPr lang="ko-KR" altLang="en-US" dirty="0"/>
              <a:t> 사용할 때</a:t>
            </a:r>
            <a:r>
              <a:rPr lang="en-US" altLang="ko-KR" dirty="0"/>
              <a:t>, </a:t>
            </a:r>
            <a:r>
              <a:rPr lang="ko-KR" altLang="en-US" dirty="0"/>
              <a:t>태그의 위치와</a:t>
            </a:r>
            <a:r>
              <a:rPr lang="en-US" altLang="ko-KR" dirty="0"/>
              <a:t> </a:t>
            </a:r>
            <a:r>
              <a:rPr lang="ko-KR" altLang="en-US" dirty="0"/>
              <a:t>크기</a:t>
            </a:r>
          </a:p>
          <a:p>
            <a:pPr lvl="1"/>
            <a:r>
              <a:rPr lang="en-US" altLang="ko-KR" dirty="0"/>
              <a:t>top, bottom, left, right, width, height </a:t>
            </a:r>
            <a:r>
              <a:rPr lang="ko-KR" altLang="en-US" dirty="0" err="1"/>
              <a:t>프로퍼티로</a:t>
            </a:r>
            <a:r>
              <a:rPr lang="ko-KR" altLang="en-US" dirty="0"/>
              <a:t> 지정</a:t>
            </a:r>
            <a:endParaRPr lang="en-US" altLang="ko-KR" dirty="0"/>
          </a:p>
          <a:p>
            <a:pPr lvl="2"/>
            <a:r>
              <a:rPr lang="ko-KR" altLang="en-US" dirty="0"/>
              <a:t>이들 </a:t>
            </a:r>
            <a:r>
              <a:rPr lang="ko-KR" altLang="en-US" dirty="0" err="1"/>
              <a:t>프로퍼티는</a:t>
            </a:r>
            <a:r>
              <a:rPr lang="ko-KR" altLang="en-US" dirty="0"/>
              <a:t> 배치 방법에 따라 다르게 사용됨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19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B1CF3DD8-A94A-124E-A8EE-A7105D89B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정적 배치</a:t>
            </a:r>
            <a:r>
              <a:rPr lang="en-US" altLang="ko-KR" dirty="0"/>
              <a:t>, position : static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73FB8-FF45-CB44-BE0E-7C2D3C68A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84784"/>
            <a:ext cx="7886700" cy="4351338"/>
          </a:xfrm>
        </p:spPr>
        <p:txBody>
          <a:bodyPr/>
          <a:lstStyle/>
          <a:p>
            <a:r>
              <a:rPr lang="ko-KR" altLang="en-US" dirty="0" err="1"/>
              <a:t>웹페이지에</a:t>
            </a:r>
            <a:r>
              <a:rPr lang="ko-KR" altLang="en-US" dirty="0"/>
              <a:t> 작성된 순서대로 </a:t>
            </a:r>
            <a:r>
              <a:rPr lang="en-US" altLang="ko-KR" dirty="0"/>
              <a:t>HTML </a:t>
            </a:r>
            <a:r>
              <a:rPr lang="ko-KR" altLang="en-US" dirty="0"/>
              <a:t>출력 위치 결정</a:t>
            </a:r>
            <a:endParaRPr lang="en-US" altLang="ko-KR" dirty="0"/>
          </a:p>
          <a:p>
            <a:r>
              <a:rPr lang="ko-KR" altLang="en-US" dirty="0"/>
              <a:t>브라우저의 디폴트 배치 방식</a:t>
            </a:r>
            <a:endParaRPr lang="en-US" altLang="ko-KR" dirty="0"/>
          </a:p>
          <a:p>
            <a:r>
              <a:rPr lang="en-US" altLang="ko-KR" dirty="0"/>
              <a:t>left, top, bottom, right</a:t>
            </a:r>
            <a:r>
              <a:rPr lang="ko-KR" altLang="en-US" dirty="0"/>
              <a:t> 값에 영향 받지 않음</a:t>
            </a:r>
            <a:endParaRPr lang="en-US" altLang="ko-KR" dirty="0"/>
          </a:p>
          <a:p>
            <a:r>
              <a:rPr lang="ko-KR" altLang="en-US" dirty="0"/>
              <a:t>태그의 크기</a:t>
            </a:r>
            <a:r>
              <a:rPr lang="en-US" altLang="ko-KR" dirty="0"/>
              <a:t>,</a:t>
            </a:r>
            <a:r>
              <a:rPr lang="ko-KR" altLang="en-US" dirty="0"/>
              <a:t> 콘텐츠 크기도 브라우저에 의해 정해짐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Width, height </a:t>
            </a:r>
            <a:r>
              <a:rPr lang="ko-KR" altLang="en-US" dirty="0" err="1"/>
              <a:t>프로퍼티도</a:t>
            </a:r>
            <a:r>
              <a:rPr lang="ko-KR" altLang="en-US" dirty="0"/>
              <a:t> 영향 없음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DC8459-D185-F141-B572-F380C12A0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DC78D4-4421-2842-894E-5934D0B1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5115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99592" y="518584"/>
            <a:ext cx="5878011" cy="519318"/>
          </a:xfrm>
        </p:spPr>
        <p:txBody>
          <a:bodyPr>
            <a:normAutofit fontScale="90000"/>
          </a:bodyPr>
          <a:lstStyle/>
          <a:p>
            <a:pPr lvl="0"/>
            <a:r>
              <a:rPr lang="ko-KR" altLang="en-US" dirty="0"/>
              <a:t>상대 배치</a:t>
            </a:r>
            <a:r>
              <a:rPr lang="en-US" altLang="ko-KR" dirty="0"/>
              <a:t>, position : relative</a:t>
            </a:r>
            <a:endParaRPr lang="ko-KR" altLang="en-US" dirty="0"/>
          </a:p>
        </p:txBody>
      </p:sp>
      <p:sp>
        <p:nvSpPr>
          <p:cNvPr id="23" name="내용 개체 틀 22"/>
          <p:cNvSpPr>
            <a:spLocks noGrp="1"/>
          </p:cNvSpPr>
          <p:nvPr>
            <p:ph idx="1"/>
          </p:nvPr>
        </p:nvSpPr>
        <p:spPr>
          <a:xfrm>
            <a:off x="1048892" y="1247536"/>
            <a:ext cx="5878010" cy="1077229"/>
          </a:xfrm>
        </p:spPr>
        <p:txBody>
          <a:bodyPr>
            <a:normAutofit fontScale="92500"/>
          </a:bodyPr>
          <a:lstStyle/>
          <a:p>
            <a:r>
              <a:rPr lang="en-US" altLang="ko-KR" dirty="0"/>
              <a:t>Relative </a:t>
            </a:r>
            <a:r>
              <a:rPr lang="ko-KR" altLang="en-US" dirty="0"/>
              <a:t>는 </a:t>
            </a:r>
            <a:r>
              <a:rPr lang="en-US" altLang="ko-KR" dirty="0"/>
              <a:t>static </a:t>
            </a:r>
            <a:r>
              <a:rPr lang="ko-KR" altLang="en-US" dirty="0"/>
              <a:t>상태를 기준으로 이동</a:t>
            </a:r>
            <a:endParaRPr lang="en-US" altLang="ko-KR" dirty="0"/>
          </a:p>
          <a:p>
            <a:r>
              <a:rPr lang="en-US" altLang="ko-KR" dirty="0"/>
              <a:t>normal flow</a:t>
            </a:r>
            <a:r>
              <a:rPr lang="ko-KR" altLang="en-US" dirty="0"/>
              <a:t>의 </a:t>
            </a:r>
            <a:r>
              <a:rPr lang="en-US" altLang="ko-KR" dirty="0"/>
              <a:t>‘</a:t>
            </a:r>
            <a:r>
              <a:rPr lang="ko-KR" altLang="en-US" b="1" dirty="0"/>
              <a:t>기본 위치</a:t>
            </a:r>
            <a:r>
              <a:rPr lang="en-US" altLang="ko-KR" dirty="0"/>
              <a:t>’</a:t>
            </a:r>
            <a:r>
              <a:rPr lang="ko-KR" altLang="en-US" dirty="0"/>
              <a:t>에서 </a:t>
            </a:r>
            <a:r>
              <a:rPr lang="en-US" altLang="ko-KR" dirty="0"/>
              <a:t>left, top, bottom, right </a:t>
            </a:r>
            <a:r>
              <a:rPr lang="ko-KR" altLang="en-US" dirty="0" err="1"/>
              <a:t>프로퍼티의</a:t>
            </a:r>
            <a:r>
              <a:rPr lang="ko-KR" altLang="en-US" dirty="0"/>
              <a:t> 값만큼 이동한 </a:t>
            </a:r>
            <a:r>
              <a:rPr lang="en-US" altLang="ko-KR" dirty="0"/>
              <a:t>‘</a:t>
            </a:r>
            <a:r>
              <a:rPr lang="ko-KR" altLang="en-US" b="1" dirty="0"/>
              <a:t>상대 위치</a:t>
            </a:r>
            <a:r>
              <a:rPr lang="en-US" altLang="ko-KR" dirty="0"/>
              <a:t>’</a:t>
            </a:r>
            <a:r>
              <a:rPr lang="ko-KR" altLang="en-US" dirty="0"/>
              <a:t>에 배치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996952"/>
            <a:ext cx="5657931" cy="201622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>
            <a:off x="2587284" y="4654872"/>
            <a:ext cx="244055" cy="0"/>
          </a:xfrm>
          <a:prstGeom prst="straightConnector1">
            <a:avLst/>
          </a:prstGeom>
          <a:ln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883321" y="4531967"/>
            <a:ext cx="794541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left : 20px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587284" y="4475537"/>
            <a:ext cx="0" cy="280173"/>
          </a:xfrm>
          <a:prstGeom prst="line">
            <a:avLst/>
          </a:prstGeom>
          <a:ln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2587284" y="3639503"/>
            <a:ext cx="720781" cy="787104"/>
            <a:chOff x="5117790" y="3341090"/>
            <a:chExt cx="453922" cy="447950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5117790" y="3341090"/>
              <a:ext cx="453922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5117790" y="3349041"/>
              <a:ext cx="0" cy="43204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5117790" y="3789040"/>
              <a:ext cx="191181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5571712" y="3349041"/>
              <a:ext cx="0" cy="21602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 rot="10800000">
            <a:off x="5369420" y="3601006"/>
            <a:ext cx="739130" cy="809891"/>
            <a:chOff x="7258918" y="5085184"/>
            <a:chExt cx="453924" cy="452653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7258920" y="5085184"/>
              <a:ext cx="453922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7258920" y="5093135"/>
              <a:ext cx="0" cy="43204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rot="10800000" flipH="1" flipV="1">
              <a:off x="7258918" y="5533134"/>
              <a:ext cx="168231" cy="4703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rot="10800000" flipV="1">
              <a:off x="7712842" y="5093135"/>
              <a:ext cx="0" cy="167803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6072630" y="3243967"/>
            <a:ext cx="893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right : 20px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5295031" y="4095538"/>
            <a:ext cx="0" cy="310659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234930" y="4410898"/>
            <a:ext cx="13449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092752" y="3238783"/>
            <a:ext cx="0" cy="32782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5857147" y="3403566"/>
            <a:ext cx="244055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945380" y="4380287"/>
            <a:ext cx="724424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ko-KR" altLang="en-US" sz="1050" i="1" dirty="0">
                <a:solidFill>
                  <a:srgbClr val="FFFF00"/>
                </a:solidFill>
              </a:rPr>
              <a:t>상대 위치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692701" y="3647509"/>
            <a:ext cx="681566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ko-KR" altLang="en-US" sz="1050" i="1" dirty="0"/>
              <a:t>기본 위치</a:t>
            </a:r>
          </a:p>
        </p:txBody>
      </p:sp>
      <p:sp>
        <p:nvSpPr>
          <p:cNvPr id="74" name="모서리가 둥근 사각형 설명선 73"/>
          <p:cNvSpPr/>
          <p:nvPr/>
        </p:nvSpPr>
        <p:spPr>
          <a:xfrm>
            <a:off x="2636049" y="4906676"/>
            <a:ext cx="1438812" cy="629960"/>
          </a:xfrm>
          <a:prstGeom prst="wedgeRoundRectCallout">
            <a:avLst>
              <a:gd name="adj1" fmla="val -9724"/>
              <a:gd name="adj2" fmla="val -705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position : relative;</a:t>
            </a:r>
          </a:p>
          <a:p>
            <a:r>
              <a:rPr lang="en-US" altLang="ko-KR" sz="1000" dirty="0"/>
              <a:t>left : 20px; </a:t>
            </a:r>
          </a:p>
          <a:p>
            <a:r>
              <a:rPr lang="en-US" altLang="ko-KR" sz="1000" dirty="0"/>
              <a:t>top : 20px;</a:t>
            </a:r>
            <a:endParaRPr lang="ko-KR" altLang="en-US" sz="1000" dirty="0"/>
          </a:p>
        </p:txBody>
      </p:sp>
      <p:sp>
        <p:nvSpPr>
          <p:cNvPr id="75" name="모서리가 둥근 사각형 설명선 74"/>
          <p:cNvSpPr/>
          <p:nvPr/>
        </p:nvSpPr>
        <p:spPr>
          <a:xfrm>
            <a:off x="4445112" y="2432777"/>
            <a:ext cx="1438812" cy="612934"/>
          </a:xfrm>
          <a:prstGeom prst="wedgeRoundRectCallout">
            <a:avLst>
              <a:gd name="adj1" fmla="val 3451"/>
              <a:gd name="adj2" fmla="val 7530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position : relative;</a:t>
            </a:r>
          </a:p>
          <a:p>
            <a:r>
              <a:rPr lang="en-US" altLang="ko-KR" sz="1000" dirty="0"/>
              <a:t>right : 20px; </a:t>
            </a:r>
          </a:p>
          <a:p>
            <a:r>
              <a:rPr lang="en-US" altLang="ko-KR" sz="1000" dirty="0"/>
              <a:t>bottom : 20px;</a:t>
            </a:r>
            <a:endParaRPr lang="ko-KR" altLang="en-US" sz="1000" dirty="0"/>
          </a:p>
        </p:txBody>
      </p:sp>
      <p:cxnSp>
        <p:nvCxnSpPr>
          <p:cNvPr id="77" name="직선 화살표 연결선 76"/>
          <p:cNvCxnSpPr/>
          <p:nvPr/>
        </p:nvCxnSpPr>
        <p:spPr>
          <a:xfrm flipV="1">
            <a:off x="3387142" y="3645576"/>
            <a:ext cx="0" cy="248885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2998541" y="3367078"/>
            <a:ext cx="90899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top : 20px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79" name="직선 연결선 78"/>
          <p:cNvCxnSpPr/>
          <p:nvPr/>
        </p:nvCxnSpPr>
        <p:spPr>
          <a:xfrm>
            <a:off x="3157084" y="3636051"/>
            <a:ext cx="30478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4839439" y="4402620"/>
            <a:ext cx="104448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bottom : 20px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335927" y="4186596"/>
            <a:ext cx="681566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ko-KR" altLang="en-US" sz="1050" i="1" dirty="0"/>
              <a:t>기본 위치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5073247" y="3699099"/>
            <a:ext cx="724424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ko-KR" altLang="en-US" sz="1050" i="1" dirty="0">
                <a:solidFill>
                  <a:srgbClr val="FFFF00"/>
                </a:solidFill>
              </a:rPr>
              <a:t>상대 위치</a:t>
            </a:r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7020272" y="51342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02752304" descr="EMB00002790078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458" y="5310238"/>
            <a:ext cx="2139628" cy="137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C9FB548D-FC92-8743-9C61-9EDD0531D549}"/>
              </a:ext>
            </a:extLst>
          </p:cNvPr>
          <p:cNvSpPr/>
          <p:nvPr/>
        </p:nvSpPr>
        <p:spPr>
          <a:xfrm>
            <a:off x="107504" y="6237312"/>
            <a:ext cx="432048" cy="44526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8104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직사각형 2057"/>
          <p:cNvSpPr/>
          <p:nvPr/>
        </p:nvSpPr>
        <p:spPr>
          <a:xfrm>
            <a:off x="641361" y="1845975"/>
            <a:ext cx="3355684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&lt;head&gt;</a:t>
            </a:r>
          </a:p>
          <a:p>
            <a:pPr defTabSz="180000"/>
            <a:r>
              <a:rPr lang="en-US" altLang="ko-KR" sz="1100" dirty="0"/>
              <a:t>&lt;title&gt;relative </a:t>
            </a:r>
            <a:r>
              <a:rPr lang="ko-KR" altLang="en-US" sz="1100" dirty="0"/>
              <a:t>배치</a:t>
            </a:r>
            <a:r>
              <a:rPr lang="en-US" altLang="ko-KR" sz="1100" dirty="0"/>
              <a:t>&lt;/title&gt;</a:t>
            </a:r>
          </a:p>
          <a:p>
            <a:pPr defTabSz="180000"/>
            <a:r>
              <a:rPr lang="en-US" altLang="ko-KR" sz="1100" dirty="0"/>
              <a:t>&lt;style&gt;</a:t>
            </a:r>
          </a:p>
          <a:p>
            <a:pPr defTabSz="180000"/>
            <a:r>
              <a:rPr lang="en-US" altLang="ko-KR" sz="1100" b="1" dirty="0"/>
              <a:t>div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/>
              <a:t>display : inline-block;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/>
              <a:t>height : 50px;</a:t>
            </a:r>
          </a:p>
          <a:p>
            <a:pPr defTabSz="180000"/>
            <a:r>
              <a:rPr lang="en-US" altLang="ko-KR" sz="1100" b="1" dirty="0"/>
              <a:t>	width : 50px;</a:t>
            </a:r>
          </a:p>
          <a:p>
            <a:pPr defTabSz="180000"/>
            <a:r>
              <a:rPr lang="en-US" altLang="ko-KR" sz="1100" dirty="0"/>
              <a:t>	border : 1px solid </a:t>
            </a:r>
            <a:r>
              <a:rPr lang="en-US" altLang="ko-KR" sz="1100" dirty="0" err="1"/>
              <a:t>lightgray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	text-align : center;</a:t>
            </a:r>
          </a:p>
          <a:p>
            <a:pPr defTabSz="180000"/>
            <a:r>
              <a:rPr lang="en-US" altLang="ko-KR" sz="1100" dirty="0"/>
              <a:t>	color : white;</a:t>
            </a:r>
          </a:p>
          <a:p>
            <a:pPr defTabSz="180000"/>
            <a:r>
              <a:rPr lang="en-US" altLang="ko-KR" sz="1100" dirty="0"/>
              <a:t>	background : red;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#</a:t>
            </a:r>
            <a:r>
              <a:rPr lang="en-US" altLang="ko-KR" sz="1100" b="1" dirty="0" err="1"/>
              <a:t>down:hover</a:t>
            </a:r>
            <a:r>
              <a:rPr lang="en-US" altLang="ko-KR" sz="1100" b="1" dirty="0"/>
              <a:t>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/>
              <a:t>position : relative;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/>
              <a:t>left : 20px; </a:t>
            </a:r>
          </a:p>
          <a:p>
            <a:pPr defTabSz="180000"/>
            <a:r>
              <a:rPr lang="en-US" altLang="ko-KR" sz="1100" b="1" dirty="0"/>
              <a:t>	top : 20px;</a:t>
            </a:r>
            <a:r>
              <a:rPr lang="en-US" altLang="ko-KR" sz="1100" dirty="0"/>
              <a:t>    </a:t>
            </a:r>
          </a:p>
          <a:p>
            <a:pPr defTabSz="180000"/>
            <a:r>
              <a:rPr lang="en-US" altLang="ko-KR" sz="1100" dirty="0"/>
              <a:t>	background : green;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#</a:t>
            </a:r>
            <a:r>
              <a:rPr lang="en-US" altLang="ko-KR" sz="1100" b="1" dirty="0" err="1"/>
              <a:t>up:hover</a:t>
            </a:r>
            <a:r>
              <a:rPr lang="en-US" altLang="ko-KR" sz="1100" b="1" dirty="0"/>
              <a:t>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/>
              <a:t>position : relative;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/>
              <a:t>right : 20px; </a:t>
            </a:r>
          </a:p>
          <a:p>
            <a:pPr defTabSz="180000"/>
            <a:r>
              <a:rPr lang="en-US" altLang="ko-KR" sz="1100" b="1" dirty="0"/>
              <a:t>	bottom : 20px;</a:t>
            </a:r>
          </a:p>
          <a:p>
            <a:pPr defTabSz="180000"/>
            <a:r>
              <a:rPr lang="en-US" altLang="ko-KR" sz="1100" dirty="0"/>
              <a:t>	background : green;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dirty="0"/>
              <a:t>&lt;/style&gt;</a:t>
            </a:r>
          </a:p>
          <a:p>
            <a:pPr defTabSz="180000"/>
            <a:r>
              <a:rPr lang="en-US" altLang="ko-KR" sz="1100" dirty="0"/>
              <a:t>&lt;/head&gt;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99592" y="231092"/>
            <a:ext cx="6958131" cy="1077229"/>
          </a:xfrm>
        </p:spPr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5-2 position : relative </a:t>
            </a:r>
            <a:r>
              <a:rPr lang="ko-KR" altLang="en-US" dirty="0"/>
              <a:t>상대 배치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243997" y="1844824"/>
            <a:ext cx="2920291" cy="19543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&lt;body&gt;</a:t>
            </a:r>
          </a:p>
          <a:p>
            <a:pPr defTabSz="180000"/>
            <a:r>
              <a:rPr lang="en-US" altLang="ko-KR" sz="1100" dirty="0"/>
              <a:t>&lt;h3&gt;</a:t>
            </a:r>
            <a:r>
              <a:rPr lang="ko-KR" altLang="en-US" sz="1100" dirty="0"/>
              <a:t>상대 배치</a:t>
            </a:r>
            <a:r>
              <a:rPr lang="en-US" altLang="ko-KR" sz="1100" dirty="0"/>
              <a:t>, relative&lt;/h3&gt;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	&lt;div&gt;T&lt;/div&gt;</a:t>
            </a:r>
          </a:p>
          <a:p>
            <a:pPr defTabSz="180000"/>
            <a:r>
              <a:rPr lang="en-US" altLang="ko-KR" sz="1100" dirty="0"/>
              <a:t>	&lt;div </a:t>
            </a:r>
            <a:r>
              <a:rPr lang="en-US" altLang="ko-KR" sz="1100" b="1" dirty="0"/>
              <a:t>id="down"</a:t>
            </a:r>
            <a:r>
              <a:rPr lang="en-US" altLang="ko-KR" sz="1100" dirty="0"/>
              <a:t>&gt;h&lt;/div&gt;</a:t>
            </a:r>
          </a:p>
          <a:p>
            <a:pPr defTabSz="180000"/>
            <a:r>
              <a:rPr lang="en-US" altLang="ko-KR" sz="1100" dirty="0"/>
              <a:t>	&lt;div &gt;a&lt;/div&gt;</a:t>
            </a:r>
          </a:p>
          <a:p>
            <a:pPr defTabSz="180000"/>
            <a:r>
              <a:rPr lang="en-US" altLang="ko-KR" sz="1100" dirty="0"/>
              <a:t>	&lt;div&gt;n&lt;/div&gt;</a:t>
            </a:r>
          </a:p>
          <a:p>
            <a:pPr defTabSz="180000"/>
            <a:r>
              <a:rPr lang="en-US" altLang="ko-KR" sz="1100" dirty="0"/>
              <a:t>	&lt;div </a:t>
            </a:r>
            <a:r>
              <a:rPr lang="en-US" altLang="ko-KR" sz="1100" b="1" dirty="0"/>
              <a:t>id="up"</a:t>
            </a:r>
            <a:r>
              <a:rPr lang="en-US" altLang="ko-KR" sz="1100" dirty="0"/>
              <a:t>&gt;k&lt;/div&gt;</a:t>
            </a:r>
          </a:p>
          <a:p>
            <a:pPr defTabSz="180000"/>
            <a:r>
              <a:rPr lang="en-US" altLang="ko-KR" sz="1100" dirty="0"/>
              <a:t>	&lt;div&gt;s&lt;/div&gt;</a:t>
            </a:r>
          </a:p>
          <a:p>
            <a:pPr defTabSz="180000"/>
            <a:r>
              <a:rPr lang="en-US" altLang="ko-KR" sz="1100" dirty="0"/>
              <a:t>&lt;/body&gt;</a:t>
            </a:r>
          </a:p>
          <a:p>
            <a:pPr defTabSz="180000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2168176" y="3935358"/>
            <a:ext cx="1345468" cy="442674"/>
          </a:xfrm>
          <a:prstGeom prst="wedgeRoundRectCallout">
            <a:avLst>
              <a:gd name="adj1" fmla="val -81966"/>
              <a:gd name="adj2" fmla="val 4580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h </a:t>
            </a:r>
            <a:r>
              <a:rPr lang="ko-KR" altLang="en-US" sz="1000" dirty="0"/>
              <a:t> 블록에 마우스를</a:t>
            </a:r>
            <a:endParaRPr lang="en-US" altLang="ko-KR" sz="1000" dirty="0"/>
          </a:p>
          <a:p>
            <a:r>
              <a:rPr lang="ko-KR" altLang="en-US" sz="1000" dirty="0"/>
              <a:t>올리면 </a:t>
            </a:r>
            <a:r>
              <a:rPr lang="ko-KR" altLang="en-US" sz="1000" dirty="0" err="1"/>
              <a:t>상대배치함</a:t>
            </a:r>
            <a:endParaRPr lang="ko-KR" altLang="en-US" sz="1000" dirty="0"/>
          </a:p>
        </p:txBody>
      </p:sp>
      <p:sp>
        <p:nvSpPr>
          <p:cNvPr id="35" name="모서리가 둥근 사각형 설명선 34"/>
          <p:cNvSpPr/>
          <p:nvPr/>
        </p:nvSpPr>
        <p:spPr>
          <a:xfrm>
            <a:off x="2251694" y="5085375"/>
            <a:ext cx="1345468" cy="442674"/>
          </a:xfrm>
          <a:prstGeom prst="wedgeRoundRectCallout">
            <a:avLst>
              <a:gd name="adj1" fmla="val -109619"/>
              <a:gd name="adj2" fmla="val 1446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k </a:t>
            </a:r>
            <a:r>
              <a:rPr lang="ko-KR" altLang="en-US" sz="1000" dirty="0"/>
              <a:t> 블록에 마우스를</a:t>
            </a:r>
            <a:endParaRPr lang="en-US" altLang="ko-KR" sz="1000" dirty="0"/>
          </a:p>
          <a:p>
            <a:r>
              <a:rPr lang="ko-KR" altLang="en-US" sz="1000" dirty="0"/>
              <a:t>올리면 </a:t>
            </a:r>
            <a:r>
              <a:rPr lang="ko-KR" altLang="en-US" sz="1000" dirty="0" err="1"/>
              <a:t>상대배치함</a:t>
            </a:r>
            <a:endParaRPr lang="ko-KR" altLang="en-US" sz="1000" dirty="0"/>
          </a:p>
        </p:txBody>
      </p:sp>
      <p:sp>
        <p:nvSpPr>
          <p:cNvPr id="4" name="직사각형 3"/>
          <p:cNvSpPr/>
          <p:nvPr/>
        </p:nvSpPr>
        <p:spPr>
          <a:xfrm>
            <a:off x="536188" y="1046711"/>
            <a:ext cx="82954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이 예제는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5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개의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&lt;div&gt;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중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h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와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k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글자를 가진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2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개의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&lt;div&gt;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에 마우스를 올리면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20px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씩 상대 배치시키는 사례를 보여준다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807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5-2 </a:t>
            </a:r>
            <a:r>
              <a:rPr lang="ko-KR" altLang="en-US" dirty="0"/>
              <a:t>실행 결과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46" y="1556792"/>
            <a:ext cx="3828379" cy="267635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1567328"/>
            <a:ext cx="3835403" cy="2655280"/>
          </a:xfrm>
          <a:prstGeom prst="rect">
            <a:avLst/>
          </a:prstGeom>
        </p:spPr>
      </p:pic>
      <p:cxnSp>
        <p:nvCxnSpPr>
          <p:cNvPr id="36" name="직선 화살표 연결선 35"/>
          <p:cNvCxnSpPr/>
          <p:nvPr/>
        </p:nvCxnSpPr>
        <p:spPr>
          <a:xfrm>
            <a:off x="5246393" y="3869798"/>
            <a:ext cx="176217" cy="0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973989" y="3943782"/>
            <a:ext cx="766557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left : 20px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5253596" y="3745487"/>
            <a:ext cx="0" cy="22975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/>
          <p:cNvGrpSpPr/>
          <p:nvPr/>
        </p:nvGrpSpPr>
        <p:grpSpPr>
          <a:xfrm>
            <a:off x="5245645" y="3225527"/>
            <a:ext cx="453922" cy="479676"/>
            <a:chOff x="5117790" y="3341090"/>
            <a:chExt cx="453922" cy="447950"/>
          </a:xfrm>
        </p:grpSpPr>
        <p:cxnSp>
          <p:nvCxnSpPr>
            <p:cNvPr id="40" name="직선 연결선 39"/>
            <p:cNvCxnSpPr/>
            <p:nvPr/>
          </p:nvCxnSpPr>
          <p:spPr>
            <a:xfrm>
              <a:off x="5117790" y="3341090"/>
              <a:ext cx="453922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5117790" y="3349041"/>
              <a:ext cx="0" cy="43204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5117790" y="3789040"/>
              <a:ext cx="191181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5571712" y="3349041"/>
              <a:ext cx="0" cy="21602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/>
          <p:cNvGrpSpPr/>
          <p:nvPr/>
        </p:nvGrpSpPr>
        <p:grpSpPr>
          <a:xfrm rot="10800000">
            <a:off x="7041233" y="3220635"/>
            <a:ext cx="453922" cy="488435"/>
            <a:chOff x="7258920" y="5085184"/>
            <a:chExt cx="453922" cy="447950"/>
          </a:xfrm>
        </p:grpSpPr>
        <p:cxnSp>
          <p:nvCxnSpPr>
            <p:cNvPr id="45" name="직선 연결선 44"/>
            <p:cNvCxnSpPr/>
            <p:nvPr/>
          </p:nvCxnSpPr>
          <p:spPr>
            <a:xfrm>
              <a:off x="7258920" y="5085184"/>
              <a:ext cx="453922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7258920" y="5093135"/>
              <a:ext cx="0" cy="43204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>
              <a:off x="7258920" y="5533134"/>
              <a:ext cx="191181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7712842" y="5093135"/>
              <a:ext cx="0" cy="21602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/>
          <p:cNvSpPr txBox="1"/>
          <p:nvPr/>
        </p:nvSpPr>
        <p:spPr>
          <a:xfrm>
            <a:off x="6997575" y="2697162"/>
            <a:ext cx="853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right : 20px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7156135" y="3507142"/>
            <a:ext cx="0" cy="208583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6746492" y="3716986"/>
            <a:ext cx="1013419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bottom : 20px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7062601" y="3716986"/>
            <a:ext cx="24207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7506707" y="2946872"/>
            <a:ext cx="0" cy="22975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7329512" y="2986439"/>
            <a:ext cx="176217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사각형 설명선 55"/>
          <p:cNvSpPr/>
          <p:nvPr/>
        </p:nvSpPr>
        <p:spPr>
          <a:xfrm>
            <a:off x="5199128" y="4302096"/>
            <a:ext cx="1788884" cy="272415"/>
          </a:xfrm>
          <a:prstGeom prst="wedgeRoundRectCallout">
            <a:avLst>
              <a:gd name="adj1" fmla="val -11193"/>
              <a:gd name="adj2" fmla="val -18924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상대 배치</a:t>
            </a:r>
            <a:r>
              <a:rPr lang="en-US" altLang="ko-KR" sz="1000" dirty="0"/>
              <a:t>(</a:t>
            </a:r>
            <a:r>
              <a:rPr lang="en-US" altLang="ko-KR" sz="1000" dirty="0" err="1"/>
              <a:t>position:relative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1691680" y="4309170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초기 상태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076056" y="4838975"/>
            <a:ext cx="2887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5B5B"/>
                </a:solidFill>
              </a:rPr>
              <a:t>h</a:t>
            </a:r>
            <a:r>
              <a:rPr lang="ko-KR" altLang="en-US" sz="1400" dirty="0">
                <a:solidFill>
                  <a:srgbClr val="FF5B5B"/>
                </a:solidFill>
              </a:rPr>
              <a:t>와 </a:t>
            </a:r>
            <a:r>
              <a:rPr lang="en-US" altLang="ko-KR" sz="1400" dirty="0">
                <a:solidFill>
                  <a:srgbClr val="FF5B5B"/>
                </a:solidFill>
              </a:rPr>
              <a:t>k </a:t>
            </a:r>
            <a:r>
              <a:rPr lang="ko-KR" altLang="en-US" sz="1400" dirty="0">
                <a:solidFill>
                  <a:srgbClr val="FF5B5B"/>
                </a:solidFill>
              </a:rPr>
              <a:t>블록에 </a:t>
            </a:r>
            <a:r>
              <a:rPr lang="ko-KR" altLang="en-US" sz="1400" b="1" dirty="0">
                <a:solidFill>
                  <a:srgbClr val="FF5B5B"/>
                </a:solidFill>
              </a:rPr>
              <a:t>마우스를 올린 경우</a:t>
            </a:r>
            <a:r>
              <a:rPr lang="en-US" altLang="ko-KR" sz="1400" dirty="0">
                <a:solidFill>
                  <a:srgbClr val="FF5B5B"/>
                </a:solidFill>
              </a:rPr>
              <a:t>,</a:t>
            </a:r>
          </a:p>
          <a:p>
            <a:r>
              <a:rPr lang="ko-KR" altLang="en-US" sz="1400" dirty="0">
                <a:solidFill>
                  <a:srgbClr val="FF5B5B"/>
                </a:solidFill>
              </a:rPr>
              <a:t>상대 배치에 따라 위치가 변함</a:t>
            </a:r>
          </a:p>
        </p:txBody>
      </p:sp>
      <p:cxnSp>
        <p:nvCxnSpPr>
          <p:cNvPr id="28" name="직선 화살표 연결선 27"/>
          <p:cNvCxnSpPr/>
          <p:nvPr/>
        </p:nvCxnSpPr>
        <p:spPr>
          <a:xfrm flipV="1">
            <a:off x="5464657" y="3212976"/>
            <a:ext cx="0" cy="226259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076056" y="2950168"/>
            <a:ext cx="90899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top : 20px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5234599" y="3219141"/>
            <a:ext cx="30478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2557E7A4-84B9-8D48-832D-F190F4BBBED1}"/>
              </a:ext>
            </a:extLst>
          </p:cNvPr>
          <p:cNvSpPr/>
          <p:nvPr/>
        </p:nvSpPr>
        <p:spPr>
          <a:xfrm>
            <a:off x="107504" y="6237312"/>
            <a:ext cx="432048" cy="44526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994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741ECF-4652-4260-A910-B8045FFE88E9}"/>
              </a:ext>
            </a:extLst>
          </p:cNvPr>
          <p:cNvSpPr txBox="1"/>
          <p:nvPr/>
        </p:nvSpPr>
        <p:spPr>
          <a:xfrm>
            <a:off x="4860032" y="4437112"/>
            <a:ext cx="40479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4</a:t>
            </a:r>
            <a:r>
              <a:rPr lang="ko-KR" altLang="en-US" sz="4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장 강의 내용 리뷰</a:t>
            </a:r>
          </a:p>
        </p:txBody>
      </p:sp>
    </p:spTree>
    <p:extLst>
      <p:ext uri="{BB962C8B-B14F-4D97-AF65-F5344CB8AC3E}">
        <p14:creationId xmlns:p14="http://schemas.microsoft.com/office/powerpoint/2010/main" val="10410144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99592" y="518584"/>
            <a:ext cx="5878011" cy="519318"/>
          </a:xfrm>
        </p:spPr>
        <p:txBody>
          <a:bodyPr>
            <a:normAutofit fontScale="90000"/>
          </a:bodyPr>
          <a:lstStyle/>
          <a:p>
            <a:pPr lvl="0"/>
            <a:r>
              <a:rPr lang="ko-KR" altLang="en-US" dirty="0"/>
              <a:t>절대 배치</a:t>
            </a:r>
            <a:r>
              <a:rPr lang="en-US" altLang="ko-KR" dirty="0"/>
              <a:t>, position : absolute</a:t>
            </a:r>
            <a:endParaRPr lang="ko-KR" altLang="en-US" dirty="0"/>
          </a:p>
        </p:txBody>
      </p:sp>
      <p:sp>
        <p:nvSpPr>
          <p:cNvPr id="23" name="내용 개체 틀 22"/>
          <p:cNvSpPr>
            <a:spLocks noGrp="1"/>
          </p:cNvSpPr>
          <p:nvPr>
            <p:ph idx="1"/>
          </p:nvPr>
        </p:nvSpPr>
        <p:spPr>
          <a:xfrm>
            <a:off x="1048892" y="1247536"/>
            <a:ext cx="7195516" cy="957328"/>
          </a:xfrm>
        </p:spPr>
        <p:txBody>
          <a:bodyPr>
            <a:normAutofit/>
          </a:bodyPr>
          <a:lstStyle/>
          <a:p>
            <a:r>
              <a:rPr lang="ko-KR" altLang="en-US" dirty="0"/>
              <a:t>절대 위치에 배치</a:t>
            </a:r>
            <a:endParaRPr lang="en-US" altLang="ko-KR" dirty="0"/>
          </a:p>
          <a:p>
            <a:r>
              <a:rPr lang="ko-KR" altLang="en-US" dirty="0"/>
              <a:t>위치는 </a:t>
            </a:r>
            <a:r>
              <a:rPr lang="en-US" altLang="ko-KR" dirty="0"/>
              <a:t>left, top, bottom, right</a:t>
            </a:r>
            <a:r>
              <a:rPr lang="ko-KR" altLang="en-US" dirty="0"/>
              <a:t> 속성값으로 설정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7020272" y="51342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384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24" y="1274944"/>
            <a:ext cx="2232146" cy="371241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7325" y="141349"/>
            <a:ext cx="7005544" cy="1077229"/>
          </a:xfrm>
        </p:spPr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5-3 </a:t>
            </a:r>
            <a:r>
              <a:rPr lang="en-US" altLang="ko-KR" dirty="0" err="1"/>
              <a:t>position:absolute</a:t>
            </a:r>
            <a:r>
              <a:rPr lang="ko-KR" altLang="en-US" dirty="0"/>
              <a:t> 절대 배치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192246" y="1130506"/>
            <a:ext cx="4104429" cy="55861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/>
              <a:t>&lt;!DOCTYPE html&gt;</a:t>
            </a:r>
          </a:p>
          <a:p>
            <a:pPr defTabSz="180000"/>
            <a:r>
              <a:rPr lang="en-US" altLang="ko-KR" sz="1050" dirty="0"/>
              <a:t>&lt;html&gt;</a:t>
            </a:r>
          </a:p>
          <a:p>
            <a:pPr defTabSz="180000"/>
            <a:r>
              <a:rPr lang="en-US" altLang="ko-KR" sz="1050" dirty="0"/>
              <a:t>&lt;head&gt;</a:t>
            </a:r>
          </a:p>
          <a:p>
            <a:pPr defTabSz="180000"/>
            <a:r>
              <a:rPr lang="en-US" altLang="ko-KR" sz="1050" dirty="0"/>
              <a:t>&lt;title&gt;</a:t>
            </a:r>
            <a:r>
              <a:rPr lang="ko-KR" altLang="en-US" sz="1050" dirty="0"/>
              <a:t>절대 배치</a:t>
            </a:r>
            <a:r>
              <a:rPr lang="en-US" altLang="ko-KR" sz="1050" dirty="0"/>
              <a:t>&lt;/title&gt;</a:t>
            </a:r>
          </a:p>
          <a:p>
            <a:pPr defTabSz="180000"/>
            <a:r>
              <a:rPr lang="en-US" altLang="ko-KR" sz="1050" dirty="0"/>
              <a:t>&lt;style&gt;</a:t>
            </a:r>
          </a:p>
          <a:p>
            <a:pPr defTabSz="180000"/>
            <a:r>
              <a:rPr lang="en-US" altLang="ko-KR" sz="1050" dirty="0"/>
              <a:t>div {</a:t>
            </a:r>
          </a:p>
          <a:p>
            <a:pPr defTabSz="180000"/>
            <a:r>
              <a:rPr lang="en-US" altLang="ko-KR" sz="1050" dirty="0"/>
              <a:t>	display : inline-block;</a:t>
            </a:r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b="1" dirty="0"/>
              <a:t>position : absolute; </a:t>
            </a:r>
            <a:r>
              <a:rPr lang="en-US" altLang="ko-KR" sz="1050" dirty="0"/>
              <a:t>/* </a:t>
            </a:r>
            <a:r>
              <a:rPr lang="ko-KR" altLang="en-US" sz="1050" dirty="0"/>
              <a:t>절대 배치 *</a:t>
            </a:r>
            <a:r>
              <a:rPr lang="en-US" altLang="ko-KR" sz="1050" dirty="0"/>
              <a:t>/</a:t>
            </a:r>
            <a:endParaRPr lang="en-US" altLang="ko-KR" sz="1050" b="1" dirty="0"/>
          </a:p>
          <a:p>
            <a:pPr defTabSz="180000"/>
            <a:r>
              <a:rPr lang="en-US" altLang="ko-KR" sz="1050" dirty="0"/>
              <a:t>	border : 1px solid </a:t>
            </a:r>
            <a:r>
              <a:rPr lang="en-US" altLang="ko-KR" sz="1050" dirty="0" err="1"/>
              <a:t>lightgray</a:t>
            </a:r>
            <a:r>
              <a:rPr lang="en-US" altLang="ko-KR" sz="1050" dirty="0"/>
              <a:t>;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dirty="0"/>
              <a:t>div &gt; p {</a:t>
            </a:r>
          </a:p>
          <a:p>
            <a:pPr defTabSz="180000"/>
            <a:r>
              <a:rPr lang="en-US" altLang="ko-KR" sz="1050" dirty="0"/>
              <a:t>	display : inline-block; /* div</a:t>
            </a:r>
            <a:r>
              <a:rPr lang="ko-KR" altLang="en-US" sz="1050" dirty="0"/>
              <a:t>의 자식 </a:t>
            </a:r>
            <a:r>
              <a:rPr lang="en-US" altLang="ko-KR" sz="1050" dirty="0"/>
              <a:t>p */</a:t>
            </a:r>
          </a:p>
          <a:p>
            <a:pPr defTabSz="180000"/>
            <a:r>
              <a:rPr lang="en-US" altLang="ko-KR" sz="1050" dirty="0"/>
              <a:t>   </a:t>
            </a:r>
            <a:r>
              <a:rPr lang="en-US" altLang="ko-KR" sz="1050" b="1" dirty="0"/>
              <a:t>position : absolute; </a:t>
            </a:r>
            <a:r>
              <a:rPr lang="en-US" altLang="ko-KR" sz="1050" dirty="0"/>
              <a:t>/* </a:t>
            </a:r>
            <a:r>
              <a:rPr lang="ko-KR" altLang="en-US" sz="1050" dirty="0"/>
              <a:t>절대 배치 *</a:t>
            </a:r>
            <a:r>
              <a:rPr lang="en-US" altLang="ko-KR" sz="1050" dirty="0"/>
              <a:t>/</a:t>
            </a:r>
          </a:p>
          <a:p>
            <a:pPr defTabSz="180000"/>
            <a:r>
              <a:rPr lang="en-US" altLang="ko-KR" sz="1050" dirty="0"/>
              <a:t>	height : 20px;</a:t>
            </a:r>
          </a:p>
          <a:p>
            <a:pPr defTabSz="180000"/>
            <a:r>
              <a:rPr lang="en-US" altLang="ko-KR" sz="1050" dirty="0"/>
              <a:t>	width : 15px;</a:t>
            </a:r>
          </a:p>
          <a:p>
            <a:pPr defTabSz="180000"/>
            <a:r>
              <a:rPr lang="en-US" altLang="ko-KR" sz="1050" dirty="0"/>
              <a:t>	background : </a:t>
            </a:r>
            <a:r>
              <a:rPr lang="en-US" altLang="ko-KR" sz="1050" dirty="0" err="1"/>
              <a:t>lightgray</a:t>
            </a:r>
            <a:r>
              <a:rPr lang="en-US" altLang="ko-KR" sz="1050" dirty="0"/>
              <a:t>;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dirty="0"/>
              <a:t>&lt;/style&gt;</a:t>
            </a:r>
          </a:p>
          <a:p>
            <a:pPr defTabSz="180000"/>
            <a:r>
              <a:rPr lang="en-US" altLang="ko-KR" sz="1050" dirty="0"/>
              <a:t>&lt;/head&gt;</a:t>
            </a:r>
          </a:p>
          <a:p>
            <a:pPr defTabSz="180000"/>
            <a:r>
              <a:rPr lang="en-US" altLang="ko-KR" sz="1050" dirty="0"/>
              <a:t>&lt;body&gt;</a:t>
            </a:r>
          </a:p>
          <a:p>
            <a:pPr defTabSz="180000"/>
            <a:r>
              <a:rPr lang="en-US" altLang="ko-KR" sz="1050" dirty="0"/>
              <a:t>&lt;h3&gt;Merry Christmas!&lt;/h3&gt;</a:t>
            </a:r>
          </a:p>
          <a:p>
            <a:pPr defTabSz="180000"/>
            <a:r>
              <a:rPr lang="en-US" altLang="ko-KR" sz="1050" dirty="0"/>
              <a:t>&lt;</a:t>
            </a:r>
            <a:r>
              <a:rPr lang="en-US" altLang="ko-KR" sz="1050" dirty="0" err="1"/>
              <a:t>hr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&lt;p&gt;</a:t>
            </a:r>
            <a:r>
              <a:rPr lang="ko-KR" altLang="en-US" sz="1050" dirty="0"/>
              <a:t>예수님이 탄생하셨습니다</a:t>
            </a:r>
            <a:r>
              <a:rPr lang="en-US" altLang="ko-KR" sz="1050" dirty="0"/>
              <a:t>.&lt;/p&gt;</a:t>
            </a:r>
          </a:p>
          <a:p>
            <a:pPr defTabSz="180000"/>
            <a:r>
              <a:rPr lang="en-US" altLang="ko-KR" sz="1050" dirty="0"/>
              <a:t>&lt;div&gt;</a:t>
            </a:r>
          </a:p>
          <a:p>
            <a:pPr defTabSz="180000"/>
            <a:r>
              <a:rPr lang="en-US" altLang="ko-KR" sz="1050" dirty="0"/>
              <a:t>	&lt;</a:t>
            </a:r>
            <a:r>
              <a:rPr lang="en-US" altLang="ko-KR" sz="1050" dirty="0" err="1"/>
              <a:t>img</a:t>
            </a:r>
            <a:r>
              <a:rPr lang="en-US" altLang="ko-KR" sz="1050" dirty="0"/>
              <a:t> </a:t>
            </a:r>
            <a:r>
              <a:rPr lang="en-US" altLang="ko-KR" sz="1050" dirty="0" err="1"/>
              <a:t>src</a:t>
            </a:r>
            <a:r>
              <a:rPr lang="en-US" altLang="ko-KR" sz="1050" dirty="0"/>
              <a:t>="media/christmastree.png" </a:t>
            </a:r>
          </a:p>
          <a:p>
            <a:pPr defTabSz="180000"/>
            <a:r>
              <a:rPr lang="en-US" altLang="ko-KR" sz="1050" dirty="0"/>
              <a:t>			width="200" height="200" alt="</a:t>
            </a:r>
            <a:r>
              <a:rPr lang="ko-KR" altLang="en-US" sz="1050" dirty="0"/>
              <a:t>크리스마스 트리</a:t>
            </a:r>
            <a:r>
              <a:rPr lang="en-US" altLang="ko-KR" sz="1050" dirty="0"/>
              <a:t>"&gt;</a:t>
            </a:r>
          </a:p>
          <a:p>
            <a:pPr defTabSz="180000"/>
            <a:r>
              <a:rPr lang="en-US" altLang="ko-KR" sz="1050" dirty="0"/>
              <a:t>	&lt;p style="</a:t>
            </a:r>
            <a:r>
              <a:rPr lang="en-US" altLang="ko-KR" sz="1050" b="1" dirty="0"/>
              <a:t>left:50px; top:30px</a:t>
            </a:r>
            <a:r>
              <a:rPr lang="en-US" altLang="ko-KR" sz="1050" dirty="0"/>
              <a:t>"&gt;M&lt;/p&gt;</a:t>
            </a:r>
          </a:p>
          <a:p>
            <a:pPr defTabSz="180000"/>
            <a:r>
              <a:rPr lang="en-US" altLang="ko-KR" sz="1050" dirty="0"/>
              <a:t>	&lt;p style="</a:t>
            </a:r>
            <a:r>
              <a:rPr lang="en-US" altLang="ko-KR" sz="1050" b="1" dirty="0"/>
              <a:t>left:100px; top:0px</a:t>
            </a:r>
            <a:r>
              <a:rPr lang="en-US" altLang="ko-KR" sz="1050" dirty="0"/>
              <a:t>"&gt;E&lt;/p&gt;</a:t>
            </a:r>
          </a:p>
          <a:p>
            <a:pPr defTabSz="180000"/>
            <a:r>
              <a:rPr lang="en-US" altLang="ko-KR" sz="1050" dirty="0"/>
              <a:t>	&lt;p style="</a:t>
            </a:r>
            <a:r>
              <a:rPr lang="en-US" altLang="ko-KR" sz="1050" b="1" dirty="0"/>
              <a:t>left:100px; top:80px</a:t>
            </a:r>
            <a:r>
              <a:rPr lang="en-US" altLang="ko-KR" sz="1050" dirty="0"/>
              <a:t>"&gt;R&lt;/p&gt;</a:t>
            </a:r>
          </a:p>
          <a:p>
            <a:pPr defTabSz="180000"/>
            <a:r>
              <a:rPr lang="en-US" altLang="ko-KR" sz="1050" dirty="0"/>
              <a:t>	&lt;p style="</a:t>
            </a:r>
            <a:r>
              <a:rPr lang="en-US" altLang="ko-KR" sz="1050" b="1" dirty="0"/>
              <a:t>left:150px; top:110px</a:t>
            </a:r>
            <a:r>
              <a:rPr lang="en-US" altLang="ko-KR" sz="1050" dirty="0"/>
              <a:t>"&gt;R&lt;/p&gt;</a:t>
            </a:r>
          </a:p>
          <a:p>
            <a:pPr defTabSz="180000"/>
            <a:r>
              <a:rPr lang="en-US" altLang="ko-KR" sz="1050" dirty="0"/>
              <a:t>	&lt;p style="</a:t>
            </a:r>
            <a:r>
              <a:rPr lang="en-US" altLang="ko-KR" sz="1050" b="1" dirty="0"/>
              <a:t>left:30px; top:130px</a:t>
            </a:r>
            <a:r>
              <a:rPr lang="en-US" altLang="ko-KR" sz="1050" dirty="0"/>
              <a:t>"&gt;Y&lt;/p&gt;</a:t>
            </a:r>
          </a:p>
          <a:p>
            <a:pPr defTabSz="180000"/>
            <a:r>
              <a:rPr lang="en-US" altLang="ko-KR" sz="1050" dirty="0"/>
              <a:t>&lt;/div&gt;</a:t>
            </a:r>
          </a:p>
          <a:p>
            <a:pPr defTabSz="180000"/>
            <a:r>
              <a:rPr lang="en-US" altLang="ko-KR" sz="1050" dirty="0"/>
              <a:t>&lt;/body&gt;</a:t>
            </a:r>
          </a:p>
          <a:p>
            <a:pPr defTabSz="180000"/>
            <a:r>
              <a:rPr lang="en-US" altLang="ko-KR" sz="1050" dirty="0"/>
              <a:t>&lt;/html&gt;</a:t>
            </a:r>
            <a:endParaRPr lang="ko-KR" altLang="en-US" sz="1050" dirty="0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626849" y="3622397"/>
            <a:ext cx="393217" cy="0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90286" y="3429000"/>
            <a:ext cx="7216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left: 50px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043608" y="3201641"/>
            <a:ext cx="0" cy="332042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407660" y="3078531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top: 30px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3923579"/>
            <a:ext cx="2232147" cy="26374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3157" y="5774857"/>
            <a:ext cx="1691798" cy="612934"/>
          </a:xfrm>
          <a:prstGeom prst="wedgeRoundRectCallout">
            <a:avLst>
              <a:gd name="adj1" fmla="val 61938"/>
              <a:gd name="adj2" fmla="val 3284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/>
            </a:lvl1pPr>
          </a:lstStyle>
          <a:p>
            <a:r>
              <a:rPr lang="ko-KR" altLang="en-US" dirty="0"/>
              <a:t>브라우저 크기가</a:t>
            </a:r>
            <a:r>
              <a:rPr lang="en-US" altLang="ko-KR" dirty="0"/>
              <a:t> </a:t>
            </a:r>
            <a:r>
              <a:rPr lang="ko-KR" altLang="en-US" dirty="0"/>
              <a:t>변해도</a:t>
            </a:r>
            <a:endParaRPr lang="en-US" altLang="ko-KR" dirty="0"/>
          </a:p>
          <a:p>
            <a:r>
              <a:rPr lang="ko-KR" altLang="en-US" dirty="0"/>
              <a:t>절대 배치된 태그 위치는</a:t>
            </a:r>
            <a:endParaRPr lang="en-US" altLang="ko-KR" dirty="0"/>
          </a:p>
          <a:p>
            <a:r>
              <a:rPr lang="ko-KR" altLang="en-US" dirty="0"/>
              <a:t>변하지 않는다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1E31271-A40D-504D-B4AC-B635BCE05DE4}"/>
              </a:ext>
            </a:extLst>
          </p:cNvPr>
          <p:cNvSpPr/>
          <p:nvPr/>
        </p:nvSpPr>
        <p:spPr>
          <a:xfrm>
            <a:off x="107504" y="6237312"/>
            <a:ext cx="432048" cy="44526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34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99592" y="518584"/>
            <a:ext cx="5878011" cy="519318"/>
          </a:xfrm>
        </p:spPr>
        <p:txBody>
          <a:bodyPr>
            <a:normAutofit fontScale="90000"/>
          </a:bodyPr>
          <a:lstStyle/>
          <a:p>
            <a:pPr lvl="0"/>
            <a:r>
              <a:rPr lang="ko-KR" altLang="en-US" dirty="0"/>
              <a:t>고정 배치</a:t>
            </a:r>
            <a:r>
              <a:rPr lang="en-US" altLang="ko-KR" dirty="0"/>
              <a:t>, position :fixed</a:t>
            </a:r>
            <a:endParaRPr lang="ko-KR" altLang="en-US" dirty="0"/>
          </a:p>
        </p:txBody>
      </p:sp>
      <p:sp>
        <p:nvSpPr>
          <p:cNvPr id="23" name="내용 개체 틀 22"/>
          <p:cNvSpPr>
            <a:spLocks noGrp="1"/>
          </p:cNvSpPr>
          <p:nvPr>
            <p:ph idx="1"/>
          </p:nvPr>
        </p:nvSpPr>
        <p:spPr>
          <a:xfrm>
            <a:off x="1048892" y="1247536"/>
            <a:ext cx="7195516" cy="2685520"/>
          </a:xfrm>
        </p:spPr>
        <p:txBody>
          <a:bodyPr>
            <a:normAutofit/>
          </a:bodyPr>
          <a:lstStyle/>
          <a:p>
            <a:r>
              <a:rPr lang="ko-KR" altLang="en-US" dirty="0"/>
              <a:t>요소가 일반적인 문서</a:t>
            </a:r>
            <a:r>
              <a:rPr lang="en-US" altLang="ko-KR" dirty="0"/>
              <a:t>(</a:t>
            </a:r>
            <a:r>
              <a:rPr lang="en-US" dirty="0"/>
              <a:t>document) </a:t>
            </a:r>
            <a:r>
              <a:rPr lang="ko-KR" altLang="en-US" dirty="0"/>
              <a:t>흐름에서 제거</a:t>
            </a:r>
            <a:endParaRPr lang="en-US" altLang="ko-KR" dirty="0"/>
          </a:p>
          <a:p>
            <a:r>
              <a:rPr lang="ko-KR" altLang="en-US" dirty="0"/>
              <a:t> </a:t>
            </a:r>
            <a:r>
              <a:rPr lang="en-US" altLang="ko-KR" dirty="0"/>
              <a:t>'</a:t>
            </a:r>
            <a:r>
              <a:rPr lang="ko-KR" altLang="en-US" dirty="0" err="1"/>
              <a:t>뷰포트</a:t>
            </a:r>
            <a:r>
              <a:rPr lang="en-US" altLang="ko-KR" dirty="0"/>
              <a:t>(</a:t>
            </a:r>
            <a:r>
              <a:rPr lang="en-US" dirty="0"/>
              <a:t>viewport)</a:t>
            </a:r>
            <a:r>
              <a:rPr lang="ko-KR" altLang="en-US" dirty="0" err="1"/>
              <a:t>를</a:t>
            </a:r>
            <a:r>
              <a:rPr lang="ko-KR" altLang="en-US" dirty="0"/>
              <a:t> 기준으로 한 위치에 배치하기 때문에 </a:t>
            </a:r>
            <a:r>
              <a:rPr lang="ko-KR" altLang="en-US" dirty="0" err="1"/>
              <a:t>뷰포트의</a:t>
            </a:r>
            <a:r>
              <a:rPr lang="ko-KR" altLang="en-US" dirty="0"/>
              <a:t> 특정 위치에 고정되도록 배치</a:t>
            </a:r>
            <a:endParaRPr lang="en-US" altLang="ko-KR" dirty="0"/>
          </a:p>
          <a:p>
            <a:pPr lvl="1"/>
            <a:r>
              <a:rPr lang="ko-KR" altLang="en-US" dirty="0" err="1"/>
              <a:t>뷰포트</a:t>
            </a:r>
            <a:r>
              <a:rPr lang="en-US" altLang="ko-KR" dirty="0"/>
              <a:t>:</a:t>
            </a:r>
            <a:r>
              <a:rPr lang="ko-KR" altLang="en-US" dirty="0"/>
              <a:t> 브라우저의 보이는 영역</a:t>
            </a:r>
            <a:endParaRPr lang="en-US" altLang="ko-KR" dirty="0"/>
          </a:p>
          <a:p>
            <a:pPr lvl="1"/>
            <a:r>
              <a:rPr lang="ko-KR" altLang="en-US" dirty="0"/>
              <a:t>스크롤 되어도 움직이지 않는 고정된 자리에 배치</a:t>
            </a:r>
            <a:endParaRPr lang="en-US" altLang="ko-KR" dirty="0"/>
          </a:p>
          <a:p>
            <a:r>
              <a:rPr lang="ko-KR" altLang="en-US" dirty="0"/>
              <a:t>위치는 </a:t>
            </a:r>
            <a:r>
              <a:rPr lang="en-US" altLang="ko-KR" dirty="0"/>
              <a:t>left, top, bottom, right</a:t>
            </a:r>
            <a:r>
              <a:rPr lang="ko-KR" altLang="en-US" dirty="0"/>
              <a:t> 속성값으로 설정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7020272" y="51342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849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83474" y="1127511"/>
            <a:ext cx="3502322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고정 배치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#fixed {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position : fixed;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bottom : 10px; </a:t>
            </a:r>
          </a:p>
          <a:p>
            <a:pPr defTabSz="180000"/>
            <a:r>
              <a:rPr lang="en-US" altLang="ko-KR" sz="1200" b="1" dirty="0"/>
              <a:t>	right : 10px;</a:t>
            </a:r>
          </a:p>
          <a:p>
            <a:pPr defTabSz="180000"/>
            <a:r>
              <a:rPr lang="en-US" altLang="ko-KR" sz="1200" dirty="0"/>
              <a:t>	width : 100px; </a:t>
            </a:r>
          </a:p>
          <a:p>
            <a:pPr defTabSz="180000"/>
            <a:r>
              <a:rPr lang="en-US" altLang="ko-KR" sz="1200" dirty="0"/>
              <a:t>	padding : 5px;</a:t>
            </a:r>
          </a:p>
          <a:p>
            <a:pPr defTabSz="180000"/>
            <a:r>
              <a:rPr lang="en-US" altLang="ko-KR" sz="1200" dirty="0"/>
              <a:t>	background : red;</a:t>
            </a:r>
          </a:p>
          <a:p>
            <a:pPr defTabSz="180000"/>
            <a:r>
              <a:rPr lang="en-US" altLang="ko-KR" sz="1200" dirty="0"/>
              <a:t>	color : white;</a:t>
            </a:r>
          </a:p>
          <a:p>
            <a:pPr defTabSz="180000"/>
            <a:r>
              <a:rPr lang="en-US" altLang="ko-KR" sz="1200" b="1" dirty="0"/>
              <a:t>}</a:t>
            </a:r>
          </a:p>
          <a:p>
            <a:pPr defTabSz="180000"/>
            <a:r>
              <a:rPr lang="en-US" altLang="ko-KR" sz="1200" dirty="0"/>
              <a:t>&lt;/style&gt;&lt;/head&gt;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&lt;h3&gt;Merry Christmas!&lt;/h3&gt;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="media/christmastree.png" </a:t>
            </a:r>
          </a:p>
          <a:p>
            <a:pPr defTabSz="180000"/>
            <a:r>
              <a:rPr lang="en-US" altLang="ko-KR" sz="1200" dirty="0"/>
              <a:t>		width="300" height="300" </a:t>
            </a:r>
          </a:p>
          <a:p>
            <a:pPr defTabSz="180000"/>
            <a:r>
              <a:rPr lang="en-US" altLang="ko-KR" sz="1200" dirty="0"/>
              <a:t>		alt="</a:t>
            </a:r>
            <a:r>
              <a:rPr lang="ko-KR" altLang="en-US" sz="1200" dirty="0"/>
              <a:t>크리스마스 트리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b="1" dirty="0"/>
              <a:t>&lt;div id="fixed"&gt;</a:t>
            </a:r>
            <a:r>
              <a:rPr lang="ko-KR" altLang="en-US" sz="1200" b="1" dirty="0"/>
              <a:t>예수님이 탄생하셨습니다</a:t>
            </a:r>
            <a:r>
              <a:rPr lang="en-US" altLang="ko-KR" sz="1200" b="1" dirty="0"/>
              <a:t>.</a:t>
            </a:r>
          </a:p>
          <a:p>
            <a:pPr defTabSz="180000"/>
            <a:r>
              <a:rPr lang="en-US" altLang="ko-KR" sz="1200" b="1" dirty="0"/>
              <a:t>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618" y="1106006"/>
            <a:ext cx="2185719" cy="432542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5576" y="151301"/>
            <a:ext cx="7832163" cy="1077229"/>
          </a:xfrm>
        </p:spPr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5-4 position : fixed</a:t>
            </a:r>
            <a:r>
              <a:rPr lang="ko-KR" altLang="en-US" dirty="0"/>
              <a:t>로 브라우저 하단 오른쪽에 고정 배치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/>
          </a:p>
        </p:txBody>
      </p:sp>
      <p:cxnSp>
        <p:nvCxnSpPr>
          <p:cNvPr id="9" name="직선 화살표 연결선 8"/>
          <p:cNvCxnSpPr>
            <a:cxnSpLocks/>
          </p:cNvCxnSpPr>
          <p:nvPr/>
        </p:nvCxnSpPr>
        <p:spPr>
          <a:xfrm flipH="1">
            <a:off x="5936001" y="5034993"/>
            <a:ext cx="132869" cy="0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6180087" y="4869160"/>
            <a:ext cx="8531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right : 10px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5767766" y="5165276"/>
            <a:ext cx="0" cy="279536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429291" y="5356076"/>
            <a:ext cx="10134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bottom : 10px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5292080" y="1266530"/>
            <a:ext cx="3295660" cy="1940518"/>
            <a:chOff x="5834621" y="1492900"/>
            <a:chExt cx="3295660" cy="1940518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4621" y="1492900"/>
              <a:ext cx="2808499" cy="1940518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7853161" y="2157637"/>
              <a:ext cx="1277120" cy="442674"/>
            </a:xfrm>
            <a:prstGeom prst="wedgeRoundRectCallout">
              <a:avLst>
                <a:gd name="adj1" fmla="val -36849"/>
                <a:gd name="adj2" fmla="val 11504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000"/>
              </a:lvl1pPr>
            </a:lstStyle>
            <a:p>
              <a:r>
                <a:rPr lang="ko-KR" altLang="en-US" dirty="0"/>
                <a:t>브라우저의</a:t>
              </a:r>
              <a:endParaRPr lang="en-US" altLang="ko-KR" dirty="0"/>
            </a:p>
            <a:p>
              <a:r>
                <a:rPr lang="ko-KR" altLang="en-US" dirty="0"/>
                <a:t>하단에 항상 출력</a:t>
              </a: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0F64C23A-48D5-BC47-94E0-5159A99F3DE5}"/>
              </a:ext>
            </a:extLst>
          </p:cNvPr>
          <p:cNvSpPr/>
          <p:nvPr/>
        </p:nvSpPr>
        <p:spPr>
          <a:xfrm>
            <a:off x="107504" y="6237312"/>
            <a:ext cx="432048" cy="44526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555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A630B5-1AF8-214A-8962-61450D720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26C325-54A0-B644-BAA2-B446DD505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B3FFFA-1DD4-C748-B031-9BC1C5176D6C}"/>
              </a:ext>
            </a:extLst>
          </p:cNvPr>
          <p:cNvSpPr txBox="1"/>
          <p:nvPr/>
        </p:nvSpPr>
        <p:spPr>
          <a:xfrm>
            <a:off x="827584" y="476672"/>
            <a:ext cx="5184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Float </a:t>
            </a:r>
            <a:r>
              <a:rPr lang="ko-KR" altLang="en-US" sz="2400" dirty="0" err="1"/>
              <a:t>프로퍼티를</a:t>
            </a:r>
            <a:r>
              <a:rPr lang="ko-KR" altLang="en-US" sz="2400" dirty="0"/>
              <a:t> 이용한 유동 배치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F2AD55-278B-7E4F-BFD4-B90F68DD25BE}"/>
              </a:ext>
            </a:extLst>
          </p:cNvPr>
          <p:cNvSpPr txBox="1"/>
          <p:nvPr/>
        </p:nvSpPr>
        <p:spPr>
          <a:xfrm>
            <a:off x="827584" y="1124744"/>
            <a:ext cx="64583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Float </a:t>
            </a:r>
            <a:r>
              <a:rPr lang="ko-KR" altLang="en-US" dirty="0"/>
              <a:t>로 지정된 박스는 </a:t>
            </a:r>
            <a:r>
              <a:rPr lang="en-US" altLang="ko-KR" dirty="0"/>
              <a:t>normal flow</a:t>
            </a:r>
            <a:r>
              <a:rPr lang="ko-KR" altLang="en-US" dirty="0"/>
              <a:t> </a:t>
            </a:r>
            <a:r>
              <a:rPr lang="ko-KR" altLang="en-US" dirty="0" err="1"/>
              <a:t>으로</a:t>
            </a:r>
            <a:r>
              <a:rPr lang="ko-KR" altLang="en-US" dirty="0"/>
              <a:t> </a:t>
            </a:r>
            <a:r>
              <a:rPr lang="ko-KR" altLang="en-US" dirty="0" err="1"/>
              <a:t>부터</a:t>
            </a:r>
            <a:r>
              <a:rPr lang="ko-KR" altLang="en-US" dirty="0"/>
              <a:t> 제외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텍스트 또는 인라인 요소가 </a:t>
            </a:r>
            <a:r>
              <a:rPr lang="en-US" altLang="ko-KR" dirty="0"/>
              <a:t>float </a:t>
            </a:r>
            <a:r>
              <a:rPr lang="ko-KR" altLang="en-US" dirty="0"/>
              <a:t>로 지정된 박스 주변에 배치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MS </a:t>
            </a:r>
            <a:r>
              <a:rPr lang="ko-KR" altLang="en-US" dirty="0"/>
              <a:t>워드에서도 유사한 효과가 있음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795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89784" y="1227308"/>
            <a:ext cx="3699505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&lt;head&gt;&lt;title&gt;float </a:t>
            </a:r>
            <a:r>
              <a:rPr lang="ko-KR" altLang="en-US" sz="1200" dirty="0"/>
              <a:t>배치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#float {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float : right;</a:t>
            </a:r>
          </a:p>
          <a:p>
            <a:pPr defTabSz="180000"/>
            <a:r>
              <a:rPr lang="en-US" altLang="ko-KR" sz="1200" dirty="0"/>
              <a:t>	border : 1px dotted black;</a:t>
            </a:r>
          </a:p>
          <a:p>
            <a:pPr defTabSz="180000"/>
            <a:r>
              <a:rPr lang="en-US" altLang="ko-KR" sz="1200" dirty="0"/>
              <a:t>	width : 8em;</a:t>
            </a:r>
          </a:p>
          <a:p>
            <a:pPr defTabSz="180000"/>
            <a:r>
              <a:rPr lang="en-US" altLang="ko-KR" sz="1200" dirty="0"/>
              <a:t>	padding : 0.25em;</a:t>
            </a:r>
          </a:p>
          <a:p>
            <a:pPr defTabSz="180000"/>
            <a:r>
              <a:rPr lang="en-US" altLang="ko-KR" sz="1200" dirty="0"/>
              <a:t>	margin : 1em;</a:t>
            </a:r>
          </a:p>
          <a:p>
            <a:pPr defTabSz="180000"/>
            <a:r>
              <a:rPr lang="en-US" altLang="ko-KR" sz="1200" b="1" dirty="0"/>
              <a:t>}</a:t>
            </a:r>
            <a:r>
              <a:rPr lang="en-US" altLang="ko-KR" sz="1200" dirty="0"/>
              <a:t> 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학기말 공지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&lt;div&gt;</a:t>
            </a:r>
          </a:p>
          <a:p>
            <a:pPr defTabSz="180000"/>
            <a:r>
              <a:rPr lang="en-US" altLang="ko-KR" sz="1200" b="1" dirty="0"/>
              <a:t>&lt;p id="float"&gt;</a:t>
            </a:r>
          </a:p>
          <a:p>
            <a:pPr defTabSz="180000"/>
            <a:r>
              <a:rPr lang="en-US" altLang="ko-KR" sz="1200" dirty="0"/>
              <a:t>	24</a:t>
            </a:r>
            <a:r>
              <a:rPr lang="ko-KR" altLang="en-US" sz="1200" dirty="0"/>
              <a:t>일은 피아니스트 조성진의 크리스마스 특별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ko-KR" altLang="en-US" sz="1200" dirty="0"/>
              <a:t>연주가 있습니다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&lt;p&gt;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ko-KR" altLang="en-US" sz="1200" dirty="0"/>
              <a:t>이제 곧 겨울 방학이 시작됩니다</a:t>
            </a:r>
            <a:r>
              <a:rPr lang="en-US" altLang="ko-KR" sz="1200" dirty="0"/>
              <a:t>. </a:t>
            </a:r>
            <a:r>
              <a:rPr lang="ko-KR" altLang="en-US" sz="1200" dirty="0"/>
              <a:t>학기 중 못다한</a:t>
            </a:r>
          </a:p>
          <a:p>
            <a:pPr defTabSz="180000"/>
            <a:r>
              <a:rPr lang="en-US" altLang="ko-KR" sz="1200" dirty="0"/>
              <a:t>	Java, C++ </a:t>
            </a:r>
            <a:r>
              <a:rPr lang="ko-KR" altLang="en-US" sz="1200" dirty="0"/>
              <a:t>프로그래밍 열심히 하기 바랍니다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	</a:t>
            </a:r>
            <a:r>
              <a:rPr lang="ko-KR" altLang="en-US" sz="1200" dirty="0"/>
              <a:t>인턴을 준비하는 학생들은 프로젝트 개발에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ko-KR" altLang="en-US" sz="1200" dirty="0"/>
              <a:t>더욱 힘쓰세요</a:t>
            </a:r>
            <a:r>
              <a:rPr lang="en-US" altLang="ko-KR" sz="1200" dirty="0"/>
              <a:t>. </a:t>
            </a:r>
            <a:r>
              <a:rPr lang="ko-KR" altLang="en-US" sz="1200" dirty="0"/>
              <a:t>그럼 다음 학기에 만나요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209" y="1356512"/>
            <a:ext cx="3416590" cy="266955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663198" y="2367867"/>
            <a:ext cx="1191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C00000"/>
                </a:solidFill>
              </a:rPr>
              <a:t>width : 8em</a:t>
            </a:r>
          </a:p>
          <a:p>
            <a:pPr algn="ctr"/>
            <a:r>
              <a:rPr lang="en-US" altLang="ko-KR" sz="1000" dirty="0">
                <a:solidFill>
                  <a:srgbClr val="C00000"/>
                </a:solidFill>
              </a:rPr>
              <a:t>(8</a:t>
            </a:r>
            <a:r>
              <a:rPr lang="ko-KR" altLang="en-US" sz="1000" dirty="0">
                <a:solidFill>
                  <a:srgbClr val="C00000"/>
                </a:solidFill>
              </a:rPr>
              <a:t>개의 글자 크기</a:t>
            </a:r>
            <a:r>
              <a:rPr lang="en-US" altLang="ko-KR" sz="1000" dirty="0">
                <a:solidFill>
                  <a:srgbClr val="C00000"/>
                </a:solidFill>
              </a:rPr>
              <a:t>)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3" name="오른쪽 중괄호 12"/>
          <p:cNvSpPr/>
          <p:nvPr/>
        </p:nvSpPr>
        <p:spPr>
          <a:xfrm rot="5400000" flipH="1">
            <a:off x="7155310" y="2288635"/>
            <a:ext cx="207127" cy="958682"/>
          </a:xfrm>
          <a:prstGeom prst="rightBrace">
            <a:avLst>
              <a:gd name="adj1" fmla="val 3842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048" y="3429000"/>
            <a:ext cx="2125756" cy="32847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86043" y="154046"/>
            <a:ext cx="5878011" cy="1077229"/>
          </a:xfrm>
        </p:spPr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5-5 float : right</a:t>
            </a:r>
            <a:r>
              <a:rPr lang="ko-KR" altLang="en-US" dirty="0"/>
              <a:t>로 브라우저의 오른편에 항상 배치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258873" y="5424365"/>
            <a:ext cx="849834" cy="861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</a:t>
            </a:r>
            <a:r>
              <a:rPr lang="en-US" altLang="ko-KR" sz="1000" dirty="0"/>
              <a:t> </a:t>
            </a:r>
            <a:r>
              <a:rPr lang="ko-KR" altLang="en-US" sz="1000" dirty="0"/>
              <a:t>블록은 </a:t>
            </a:r>
            <a:endParaRPr lang="en-US" altLang="ko-KR" sz="1000" dirty="0"/>
          </a:p>
          <a:p>
            <a:r>
              <a:rPr lang="ko-KR" altLang="en-US" sz="1000" dirty="0"/>
              <a:t>브라우저</a:t>
            </a:r>
            <a:endParaRPr lang="en-US" altLang="ko-KR" sz="1000" dirty="0"/>
          </a:p>
          <a:p>
            <a:r>
              <a:rPr lang="ko-KR" altLang="en-US" sz="1000" dirty="0" err="1"/>
              <a:t>오른쪽에항상</a:t>
            </a:r>
            <a:r>
              <a:rPr lang="ko-KR" altLang="en-US" sz="1000" dirty="0"/>
              <a:t> 출력</a:t>
            </a:r>
          </a:p>
          <a:p>
            <a:r>
              <a:rPr lang="ko-KR" altLang="en-US" sz="1000" dirty="0"/>
              <a:t> </a:t>
            </a:r>
            <a:endParaRPr lang="en-US" altLang="ko-KR" sz="1000" dirty="0"/>
          </a:p>
        </p:txBody>
      </p:sp>
      <p:sp>
        <p:nvSpPr>
          <p:cNvPr id="8" name="자유형 7"/>
          <p:cNvSpPr/>
          <p:nvPr/>
        </p:nvSpPr>
        <p:spPr>
          <a:xfrm>
            <a:off x="6663198" y="5071380"/>
            <a:ext cx="720080" cy="352985"/>
          </a:xfrm>
          <a:custGeom>
            <a:avLst/>
            <a:gdLst>
              <a:gd name="connsiteX0" fmla="*/ 276225 w 276225"/>
              <a:gd name="connsiteY0" fmla="*/ 714910 h 714910"/>
              <a:gd name="connsiteX1" fmla="*/ 209550 w 276225"/>
              <a:gd name="connsiteY1" fmla="*/ 105310 h 714910"/>
              <a:gd name="connsiteX2" fmla="*/ 0 w 276225"/>
              <a:gd name="connsiteY2" fmla="*/ 535 h 714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225" h="714910">
                <a:moveTo>
                  <a:pt x="276225" y="714910"/>
                </a:moveTo>
                <a:cubicBezTo>
                  <a:pt x="265906" y="469641"/>
                  <a:pt x="255587" y="224372"/>
                  <a:pt x="209550" y="105310"/>
                </a:cubicBezTo>
                <a:cubicBezTo>
                  <a:pt x="163513" y="-13752"/>
                  <a:pt x="0" y="535"/>
                  <a:pt x="0" y="53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F7FADA0-E246-BB46-AE87-D2F7EDFA506E}"/>
              </a:ext>
            </a:extLst>
          </p:cNvPr>
          <p:cNvSpPr/>
          <p:nvPr/>
        </p:nvSpPr>
        <p:spPr>
          <a:xfrm>
            <a:off x="107504" y="6237312"/>
            <a:ext cx="432048" cy="44526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3549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14787B-E118-1342-BD2A-0A932C89A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FB82ED-0950-5A42-B2E2-BFA4CD143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649D87-076A-8E49-BF94-2E5BA2CB62FD}"/>
              </a:ext>
            </a:extLst>
          </p:cNvPr>
          <p:cNvSpPr txBox="1"/>
          <p:nvPr/>
        </p:nvSpPr>
        <p:spPr>
          <a:xfrm>
            <a:off x="611560" y="415439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z-index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EABAE1-BE31-7145-B7F0-4974091B4E7B}"/>
              </a:ext>
            </a:extLst>
          </p:cNvPr>
          <p:cNvSpPr txBox="1"/>
          <p:nvPr/>
        </p:nvSpPr>
        <p:spPr>
          <a:xfrm>
            <a:off x="755576" y="1196752"/>
            <a:ext cx="6048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 </a:t>
            </a:r>
            <a:r>
              <a:rPr lang="ko-KR" altLang="en-US" dirty="0"/>
              <a:t>축을 따라 수직으로 쌓는 순서</a:t>
            </a:r>
            <a:r>
              <a:rPr lang="en-US" altLang="ko-KR" dirty="0"/>
              <a:t>(stacking order)</a:t>
            </a:r>
            <a:r>
              <a:rPr lang="ko-KR" altLang="en-US" dirty="0" err="1"/>
              <a:t>를</a:t>
            </a:r>
            <a:r>
              <a:rPr lang="ko-KR" altLang="en-US" dirty="0"/>
              <a:t> 지정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프로퍼티</a:t>
            </a:r>
            <a:r>
              <a:rPr lang="ko-KR" altLang="en-US" dirty="0"/>
              <a:t> 값이 클수록 위로 쌓인다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z-index </a:t>
            </a:r>
            <a:r>
              <a:rPr lang="ko-KR" altLang="en-US" dirty="0"/>
              <a:t>속성값은 양수</a:t>
            </a:r>
            <a:r>
              <a:rPr lang="en-US" altLang="ko-KR" dirty="0"/>
              <a:t>,</a:t>
            </a:r>
            <a:r>
              <a:rPr lang="ko-KR" altLang="en-US" dirty="0"/>
              <a:t> 음수를 포함하는 </a:t>
            </a:r>
            <a:r>
              <a:rPr lang="ko-KR" altLang="en-US" dirty="0" err="1"/>
              <a:t>정수값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z-index</a:t>
            </a:r>
            <a:r>
              <a:rPr lang="ko-KR" altLang="en-US" dirty="0"/>
              <a:t> 는 </a:t>
            </a:r>
            <a:r>
              <a:rPr lang="en-US" altLang="ko-KR" dirty="0"/>
              <a:t>position </a:t>
            </a:r>
            <a:r>
              <a:rPr lang="ko-KR" altLang="en-US" dirty="0"/>
              <a:t>속성이 </a:t>
            </a:r>
            <a:r>
              <a:rPr lang="en-US" altLang="ko-KR" dirty="0"/>
              <a:t>relative </a:t>
            </a:r>
            <a:r>
              <a:rPr lang="ko-KR" altLang="en-US" dirty="0"/>
              <a:t>나 </a:t>
            </a:r>
            <a:r>
              <a:rPr lang="en-US" altLang="ko-KR" dirty="0"/>
              <a:t>absolute </a:t>
            </a:r>
            <a:r>
              <a:rPr lang="ko-KR" altLang="en-US" dirty="0"/>
              <a:t>인 경우 만 적용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다른 </a:t>
            </a:r>
            <a:r>
              <a:rPr lang="en-US" altLang="ko-KR" dirty="0"/>
              <a:t>position </a:t>
            </a:r>
            <a:r>
              <a:rPr lang="ko-KR" altLang="en-US" dirty="0"/>
              <a:t>속성으로 인해 블록들이 겹치게 될 때 우선순위를 정할 때 사용 가능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48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985" y="1377876"/>
            <a:ext cx="2619158" cy="385132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80256" y="1389456"/>
            <a:ext cx="4032448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&lt;html&gt;&lt;head&gt;&lt;title&gt;z-index </a:t>
            </a:r>
            <a:r>
              <a:rPr lang="ko-KR" altLang="en-US" sz="1200" dirty="0" err="1"/>
              <a:t>프로퍼티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dirty="0"/>
              <a:t>div { position : absolute; }</a:t>
            </a:r>
          </a:p>
          <a:p>
            <a:pPr defTabSz="180000"/>
            <a:r>
              <a:rPr lang="en-US" altLang="ko-KR" sz="1200" dirty="0" err="1"/>
              <a:t>img</a:t>
            </a:r>
            <a:r>
              <a:rPr lang="en-US" altLang="ko-KR" sz="1200" dirty="0"/>
              <a:t> { </a:t>
            </a:r>
            <a:r>
              <a:rPr lang="en-US" altLang="ko-KR" sz="1200" b="1" dirty="0"/>
              <a:t>position : absolute; 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#</a:t>
            </a:r>
            <a:r>
              <a:rPr lang="en-US" altLang="ko-KR" sz="1200" dirty="0" err="1"/>
              <a:t>spadeA</a:t>
            </a:r>
            <a:r>
              <a:rPr lang="en-US" altLang="ko-KR" sz="1200" dirty="0"/>
              <a:t> { </a:t>
            </a:r>
            <a:r>
              <a:rPr lang="en-US" altLang="ko-KR" sz="1200" b="1" dirty="0"/>
              <a:t>z-index : -3</a:t>
            </a:r>
            <a:r>
              <a:rPr lang="en-US" altLang="ko-KR" sz="1200" dirty="0"/>
              <a:t>; left : 10px; top : 20px; }</a:t>
            </a:r>
          </a:p>
          <a:p>
            <a:pPr defTabSz="180000"/>
            <a:r>
              <a:rPr lang="en-US" altLang="ko-KR" sz="1200" dirty="0"/>
              <a:t>#spade2 { </a:t>
            </a:r>
            <a:r>
              <a:rPr lang="en-US" altLang="ko-KR" sz="1200" b="1" dirty="0"/>
              <a:t>z-index : 2</a:t>
            </a:r>
            <a:r>
              <a:rPr lang="en-US" altLang="ko-KR" sz="1200" dirty="0"/>
              <a:t>; left : 40px; top : 30px; }</a:t>
            </a:r>
          </a:p>
          <a:p>
            <a:pPr defTabSz="180000"/>
            <a:r>
              <a:rPr lang="en-US" altLang="ko-KR" sz="1200" dirty="0"/>
              <a:t>#spade3 { </a:t>
            </a:r>
            <a:r>
              <a:rPr lang="en-US" altLang="ko-KR" sz="1200" b="1" dirty="0"/>
              <a:t>z-index : 3</a:t>
            </a:r>
            <a:r>
              <a:rPr lang="en-US" altLang="ko-KR" sz="1200" dirty="0"/>
              <a:t>; left : 80px; top : 40px; }</a:t>
            </a:r>
          </a:p>
          <a:p>
            <a:pPr defTabSz="180000"/>
            <a:r>
              <a:rPr lang="en-US" altLang="ko-KR" sz="1200" dirty="0"/>
              <a:t>#spade7 { </a:t>
            </a:r>
            <a:r>
              <a:rPr lang="en-US" altLang="ko-KR" sz="1200" b="1" dirty="0"/>
              <a:t>z-index : 7</a:t>
            </a:r>
            <a:r>
              <a:rPr lang="en-US" altLang="ko-KR" sz="1200" dirty="0"/>
              <a:t>; left : 120px; top : 50px; }</a:t>
            </a:r>
          </a:p>
          <a:p>
            <a:pPr defTabSz="180000"/>
            <a:r>
              <a:rPr lang="en-US" altLang="ko-KR" sz="1200" dirty="0"/>
              <a:t>&lt;/style&gt;&lt;/head&gt;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&lt;h3&gt;z-index </a:t>
            </a:r>
            <a:r>
              <a:rPr lang="ko-KR" altLang="en-US" sz="1200" dirty="0" err="1"/>
              <a:t>프로퍼티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&lt;div&gt;</a:t>
            </a:r>
          </a:p>
          <a:p>
            <a:pPr defTabSz="180000"/>
            <a:r>
              <a:rPr lang="pl-PL" altLang="ko-KR" sz="1200" b="1" dirty="0"/>
              <a:t>&lt;img</a:t>
            </a:r>
            <a:r>
              <a:rPr lang="pl-PL" altLang="ko-KR" sz="1200" dirty="0"/>
              <a:t> </a:t>
            </a:r>
            <a:r>
              <a:rPr lang="pl-PL" altLang="ko-KR" sz="1200" b="1" dirty="0"/>
              <a:t>id="spadeA" </a:t>
            </a:r>
            <a:r>
              <a:rPr lang="pl-PL" altLang="ko-KR" sz="1200" dirty="0"/>
              <a:t>src="media/spade-A.png" </a:t>
            </a:r>
          </a:p>
          <a:p>
            <a:pPr defTabSz="180000"/>
            <a:r>
              <a:rPr lang="en-US" altLang="ko-KR" sz="1200" dirty="0"/>
              <a:t>			width="100" height="140" alt="</a:t>
            </a:r>
            <a:r>
              <a:rPr lang="ko-KR" altLang="en-US" sz="1200" dirty="0"/>
              <a:t>스페이드</a:t>
            </a:r>
            <a:r>
              <a:rPr lang="en-US" altLang="ko-KR" sz="1200" dirty="0"/>
              <a:t>A"&gt;</a:t>
            </a:r>
          </a:p>
          <a:p>
            <a:pPr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img</a:t>
            </a:r>
            <a:r>
              <a:rPr lang="en-US" altLang="ko-KR" sz="1200" b="1" dirty="0"/>
              <a:t> id="spade2"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="media/spade-2.png" </a:t>
            </a:r>
          </a:p>
          <a:p>
            <a:pPr defTabSz="180000"/>
            <a:r>
              <a:rPr lang="en-US" altLang="ko-KR" sz="1200" dirty="0"/>
              <a:t>			width="100" height="140" alt="</a:t>
            </a:r>
            <a:r>
              <a:rPr lang="ko-KR" altLang="en-US" sz="1200" dirty="0"/>
              <a:t>스페이드</a:t>
            </a:r>
            <a:r>
              <a:rPr lang="en-US" altLang="ko-KR" sz="1200" dirty="0"/>
              <a:t>2"&gt;</a:t>
            </a:r>
          </a:p>
          <a:p>
            <a:pPr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img</a:t>
            </a:r>
            <a:r>
              <a:rPr lang="en-US" altLang="ko-KR" sz="1200" b="1" dirty="0"/>
              <a:t> id="spade3"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="media/spade-3.png" </a:t>
            </a:r>
          </a:p>
          <a:p>
            <a:pPr defTabSz="180000"/>
            <a:r>
              <a:rPr lang="en-US" altLang="ko-KR" sz="1200" dirty="0"/>
              <a:t>			width="100" height="140" alt="</a:t>
            </a:r>
            <a:r>
              <a:rPr lang="ko-KR" altLang="en-US" sz="1200" dirty="0"/>
              <a:t>스페이드</a:t>
            </a:r>
            <a:r>
              <a:rPr lang="en-US" altLang="ko-KR" sz="1200" dirty="0"/>
              <a:t>3"&gt;</a:t>
            </a:r>
          </a:p>
          <a:p>
            <a:pPr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img</a:t>
            </a:r>
            <a:r>
              <a:rPr lang="en-US" altLang="ko-KR" sz="1200" b="1" dirty="0"/>
              <a:t> id="spade7"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="media/spade-7.png" </a:t>
            </a:r>
          </a:p>
          <a:p>
            <a:pPr defTabSz="180000"/>
            <a:r>
              <a:rPr lang="en-US" altLang="ko-KR" sz="1200" dirty="0"/>
              <a:t>			width="100" height="140" alt="</a:t>
            </a:r>
            <a:r>
              <a:rPr lang="ko-KR" altLang="en-US" sz="1200" dirty="0"/>
              <a:t>스페이드</a:t>
            </a:r>
            <a:r>
              <a:rPr lang="en-US" altLang="ko-KR" sz="1200" dirty="0"/>
              <a:t>7"&gt;</a:t>
            </a:r>
          </a:p>
          <a:p>
            <a:pPr defTabSz="180000"/>
            <a:r>
              <a:rPr lang="en-US" altLang="ko-KR" sz="1200" dirty="0"/>
              <a:t>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54390" y="226052"/>
            <a:ext cx="5878011" cy="1077229"/>
          </a:xfrm>
        </p:spPr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5-6 z-index</a:t>
            </a:r>
            <a:r>
              <a:rPr lang="ko-KR" altLang="en-US" dirty="0"/>
              <a:t>로 카드 쌓기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97951" y="5863009"/>
            <a:ext cx="9284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C00000"/>
                </a:solidFill>
              </a:rPr>
              <a:t>z-index: -3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205644" y="5587209"/>
            <a:ext cx="865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C00000"/>
                </a:solidFill>
              </a:rPr>
              <a:t>z-index: 2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005267" y="5047225"/>
            <a:ext cx="865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C00000"/>
                </a:solidFill>
              </a:rPr>
              <a:t>z-index: 7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 flipH="1">
            <a:off x="7266008" y="4742952"/>
            <a:ext cx="75878" cy="304273"/>
          </a:xfrm>
          <a:custGeom>
            <a:avLst/>
            <a:gdLst>
              <a:gd name="connsiteX0" fmla="*/ 0 w 990600"/>
              <a:gd name="connsiteY0" fmla="*/ 752475 h 752475"/>
              <a:gd name="connsiteX1" fmla="*/ 771525 w 990600"/>
              <a:gd name="connsiteY1" fmla="*/ 400050 h 752475"/>
              <a:gd name="connsiteX2" fmla="*/ 990600 w 990600"/>
              <a:gd name="connsiteY2" fmla="*/ 0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600" h="752475">
                <a:moveTo>
                  <a:pt x="0" y="752475"/>
                </a:moveTo>
                <a:cubicBezTo>
                  <a:pt x="303212" y="638968"/>
                  <a:pt x="606425" y="525462"/>
                  <a:pt x="771525" y="400050"/>
                </a:cubicBezTo>
                <a:cubicBezTo>
                  <a:pt x="936625" y="274637"/>
                  <a:pt x="990600" y="0"/>
                  <a:pt x="99060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 flipH="1">
            <a:off x="5676003" y="4387001"/>
            <a:ext cx="293860" cy="1513287"/>
          </a:xfrm>
          <a:custGeom>
            <a:avLst/>
            <a:gdLst>
              <a:gd name="connsiteX0" fmla="*/ 0 w 990600"/>
              <a:gd name="connsiteY0" fmla="*/ 752475 h 752475"/>
              <a:gd name="connsiteX1" fmla="*/ 771525 w 990600"/>
              <a:gd name="connsiteY1" fmla="*/ 400050 h 752475"/>
              <a:gd name="connsiteX2" fmla="*/ 990600 w 990600"/>
              <a:gd name="connsiteY2" fmla="*/ 0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600" h="752475">
                <a:moveTo>
                  <a:pt x="0" y="752475"/>
                </a:moveTo>
                <a:cubicBezTo>
                  <a:pt x="303212" y="638968"/>
                  <a:pt x="606425" y="525462"/>
                  <a:pt x="771525" y="400050"/>
                </a:cubicBezTo>
                <a:cubicBezTo>
                  <a:pt x="936625" y="274637"/>
                  <a:pt x="990600" y="0"/>
                  <a:pt x="99060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 flipH="1">
            <a:off x="6096850" y="4583529"/>
            <a:ext cx="355543" cy="1034924"/>
          </a:xfrm>
          <a:custGeom>
            <a:avLst/>
            <a:gdLst>
              <a:gd name="connsiteX0" fmla="*/ 0 w 990600"/>
              <a:gd name="connsiteY0" fmla="*/ 752475 h 752475"/>
              <a:gd name="connsiteX1" fmla="*/ 771525 w 990600"/>
              <a:gd name="connsiteY1" fmla="*/ 400050 h 752475"/>
              <a:gd name="connsiteX2" fmla="*/ 990600 w 990600"/>
              <a:gd name="connsiteY2" fmla="*/ 0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600" h="752475">
                <a:moveTo>
                  <a:pt x="0" y="752475"/>
                </a:moveTo>
                <a:cubicBezTo>
                  <a:pt x="303212" y="638968"/>
                  <a:pt x="606425" y="525462"/>
                  <a:pt x="771525" y="400050"/>
                </a:cubicBezTo>
                <a:cubicBezTo>
                  <a:pt x="936625" y="274637"/>
                  <a:pt x="990600" y="0"/>
                  <a:pt x="99060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620564" y="5351498"/>
            <a:ext cx="865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C00000"/>
                </a:solidFill>
              </a:rPr>
              <a:t>z-index: 3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16" name="자유형 15"/>
          <p:cNvSpPr/>
          <p:nvPr/>
        </p:nvSpPr>
        <p:spPr>
          <a:xfrm flipH="1">
            <a:off x="6475499" y="4613432"/>
            <a:ext cx="365563" cy="782800"/>
          </a:xfrm>
          <a:custGeom>
            <a:avLst/>
            <a:gdLst>
              <a:gd name="connsiteX0" fmla="*/ 0 w 990600"/>
              <a:gd name="connsiteY0" fmla="*/ 752475 h 752475"/>
              <a:gd name="connsiteX1" fmla="*/ 771525 w 990600"/>
              <a:gd name="connsiteY1" fmla="*/ 400050 h 752475"/>
              <a:gd name="connsiteX2" fmla="*/ 990600 w 990600"/>
              <a:gd name="connsiteY2" fmla="*/ 0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600" h="752475">
                <a:moveTo>
                  <a:pt x="0" y="752475"/>
                </a:moveTo>
                <a:cubicBezTo>
                  <a:pt x="303212" y="638968"/>
                  <a:pt x="606425" y="525462"/>
                  <a:pt x="771525" y="400050"/>
                </a:cubicBezTo>
                <a:cubicBezTo>
                  <a:pt x="936625" y="274637"/>
                  <a:pt x="990600" y="0"/>
                  <a:pt x="99060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B5D6C70-AC10-354B-B20E-051FD0281835}"/>
              </a:ext>
            </a:extLst>
          </p:cNvPr>
          <p:cNvSpPr/>
          <p:nvPr/>
        </p:nvSpPr>
        <p:spPr>
          <a:xfrm>
            <a:off x="107504" y="6237312"/>
            <a:ext cx="432048" cy="44526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0833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11E13A-DEF2-984F-9E00-2B79038C1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0252D1-2FE8-E945-83BD-AAFECCEC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1DFAF2-A8B1-0C4E-9044-25772ABC90E8}"/>
              </a:ext>
            </a:extLst>
          </p:cNvPr>
          <p:cNvSpPr txBox="1"/>
          <p:nvPr/>
        </p:nvSpPr>
        <p:spPr>
          <a:xfrm>
            <a:off x="611560" y="404664"/>
            <a:ext cx="2927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Visibility </a:t>
            </a:r>
            <a:r>
              <a:rPr lang="ko-KR" altLang="en-US" sz="2800" dirty="0" err="1"/>
              <a:t>프로퍼티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0523E3-8207-B34F-82FF-A15BF2B09A52}"/>
              </a:ext>
            </a:extLst>
          </p:cNvPr>
          <p:cNvSpPr txBox="1"/>
          <p:nvPr/>
        </p:nvSpPr>
        <p:spPr>
          <a:xfrm>
            <a:off x="611560" y="1340768"/>
            <a:ext cx="55034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태그의 가시성을 결정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속성값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visible: </a:t>
            </a:r>
            <a:r>
              <a:rPr lang="ko-KR" altLang="en-US" dirty="0"/>
              <a:t>보임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hidden: </a:t>
            </a:r>
            <a:r>
              <a:rPr lang="ko-KR" altLang="en-US" dirty="0"/>
              <a:t>숨김</a:t>
            </a:r>
            <a:r>
              <a:rPr lang="en-US" altLang="ko-KR" dirty="0"/>
              <a:t>.</a:t>
            </a:r>
            <a:r>
              <a:rPr lang="ko-KR" altLang="en-US" dirty="0"/>
              <a:t> 단 영역은 계속 차지하고 있음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collapse: </a:t>
            </a:r>
            <a:r>
              <a:rPr lang="ko-KR" altLang="en-US" dirty="0"/>
              <a:t>테이블에서 행과 열 요소에만 적용되어 겹치는 효과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inherit: </a:t>
            </a:r>
            <a:r>
              <a:rPr lang="ko-KR" altLang="en-US" dirty="0"/>
              <a:t>부모 요소의 속성값을 상속</a:t>
            </a:r>
            <a:endParaRPr lang="en-US" altLang="ko-K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E2A907-F473-7A41-B9A9-F5A0F8D11BF7}"/>
              </a:ext>
            </a:extLst>
          </p:cNvPr>
          <p:cNvSpPr/>
          <p:nvPr/>
        </p:nvSpPr>
        <p:spPr>
          <a:xfrm>
            <a:off x="755576" y="3600311"/>
            <a:ext cx="2419252" cy="369332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en-US" dirty="0" err="1"/>
              <a:t>img</a:t>
            </a:r>
            <a:r>
              <a:rPr lang="en-US" dirty="0"/>
              <a:t> { visibility: hidden; }</a:t>
            </a:r>
          </a:p>
        </p:txBody>
      </p:sp>
    </p:spTree>
    <p:extLst>
      <p:ext uri="{BB962C8B-B14F-4D97-AF65-F5344CB8AC3E}">
        <p14:creationId xmlns:p14="http://schemas.microsoft.com/office/powerpoint/2010/main" val="29169011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23771" y="1628507"/>
            <a:ext cx="4319874" cy="3600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&lt;head&gt;&lt;title&gt;visibility </a:t>
            </a:r>
            <a:r>
              <a:rPr lang="ko-KR" altLang="en-US" sz="1200" dirty="0" err="1"/>
              <a:t>프로퍼티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span { 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</a:rPr>
              <a:t>	</a:t>
            </a:r>
            <a:r>
              <a:rPr lang="en-US" altLang="ko-KR" sz="1200" b="1" dirty="0">
                <a:solidFill>
                  <a:srgbClr val="FF0000"/>
                </a:solidFill>
              </a:rPr>
              <a:t>visibility : hidden;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다음 빈 곳에 숨은 단어</a:t>
            </a:r>
            <a:r>
              <a:rPr lang="en-US" altLang="ko-KR" sz="1200" dirty="0"/>
              <a:t>?&lt;/h3&gt;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&lt;li&gt;I (</a:t>
            </a:r>
            <a:r>
              <a:rPr lang="en-US" altLang="ko-KR" sz="1200" b="1" dirty="0"/>
              <a:t>&lt;span&gt;love&lt;/span&gt;</a:t>
            </a:r>
            <a:r>
              <a:rPr lang="en-US" altLang="ko-KR" sz="1200" dirty="0"/>
              <a:t>) you.	</a:t>
            </a:r>
          </a:p>
          <a:p>
            <a:pPr defTabSz="180000"/>
            <a:r>
              <a:rPr lang="en-US" altLang="ko-KR" sz="1200" dirty="0"/>
              <a:t>	&lt;li&gt;CSS is Cascading (</a:t>
            </a:r>
            <a:r>
              <a:rPr lang="en-US" altLang="ko-KR" sz="1200" b="1" dirty="0"/>
              <a:t>&lt;span&gt;Style&lt;/span&gt;</a:t>
            </a:r>
            <a:r>
              <a:rPr lang="en-US" altLang="ko-KR" sz="1200" dirty="0"/>
              <a:t>) Sheet.</a:t>
            </a:r>
          </a:p>
          <a:p>
            <a:pPr defTabSz="180000"/>
            <a:r>
              <a:rPr lang="en-US" altLang="ko-KR" sz="1200" dirty="0"/>
              <a:t>	&lt;li&gt;</a:t>
            </a:r>
            <a:r>
              <a:rPr lang="ko-KR" altLang="en-US" sz="1200" dirty="0"/>
              <a:t>응답하라 </a:t>
            </a:r>
            <a:r>
              <a:rPr lang="en-US" altLang="ko-KR" sz="1200" dirty="0"/>
              <a:t>(</a:t>
            </a:r>
            <a:r>
              <a:rPr lang="en-US" altLang="ko-KR" sz="1200" b="1" dirty="0"/>
              <a:t>&lt;span&gt;1988&lt;/span&gt;</a:t>
            </a:r>
            <a:r>
              <a:rPr lang="en-US" altLang="ko-KR" sz="1200" dirty="0"/>
              <a:t>).</a:t>
            </a:r>
          </a:p>
          <a:p>
            <a:pPr defTabSz="180000"/>
            <a:r>
              <a:rPr lang="en-US" altLang="ko-KR" sz="1200" dirty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5-7 visibility</a:t>
            </a:r>
            <a:r>
              <a:rPr lang="ko-KR" altLang="en-US" dirty="0"/>
              <a:t>로 텍스트 숨기기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149" y="1761677"/>
            <a:ext cx="2772147" cy="23867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60293" y="4397041"/>
            <a:ext cx="187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공간은 차지하지만 </a:t>
            </a:r>
            <a:endParaRPr lang="en-US" altLang="ko-KR" sz="1000" dirty="0"/>
          </a:p>
          <a:p>
            <a:r>
              <a:rPr lang="ko-KR" altLang="en-US" sz="1000" dirty="0"/>
              <a:t>텍스트는 보이지 않음</a:t>
            </a:r>
          </a:p>
        </p:txBody>
      </p:sp>
      <p:sp>
        <p:nvSpPr>
          <p:cNvPr id="10" name="자유형 9"/>
          <p:cNvSpPr/>
          <p:nvPr/>
        </p:nvSpPr>
        <p:spPr>
          <a:xfrm>
            <a:off x="3312021" y="3789040"/>
            <a:ext cx="2520280" cy="1041974"/>
          </a:xfrm>
          <a:custGeom>
            <a:avLst/>
            <a:gdLst>
              <a:gd name="connsiteX0" fmla="*/ 0 w 2584174"/>
              <a:gd name="connsiteY0" fmla="*/ 954157 h 1157958"/>
              <a:gd name="connsiteX1" fmla="*/ 485030 w 2584174"/>
              <a:gd name="connsiteY1" fmla="*/ 1152939 h 1157958"/>
              <a:gd name="connsiteX2" fmla="*/ 2313830 w 2584174"/>
              <a:gd name="connsiteY2" fmla="*/ 993913 h 1157958"/>
              <a:gd name="connsiteX3" fmla="*/ 2584174 w 2584174"/>
              <a:gd name="connsiteY3" fmla="*/ 0 h 11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1157958">
                <a:moveTo>
                  <a:pt x="0" y="954157"/>
                </a:moveTo>
                <a:cubicBezTo>
                  <a:pt x="49696" y="1050235"/>
                  <a:pt x="99392" y="1146313"/>
                  <a:pt x="485030" y="1152939"/>
                </a:cubicBezTo>
                <a:cubicBezTo>
                  <a:pt x="870668" y="1159565"/>
                  <a:pt x="1963973" y="1186069"/>
                  <a:pt x="2313830" y="993913"/>
                </a:cubicBezTo>
                <a:cubicBezTo>
                  <a:pt x="2663687" y="801757"/>
                  <a:pt x="2524539" y="129871"/>
                  <a:pt x="2584174" y="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951981" y="4414810"/>
            <a:ext cx="432048" cy="216024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745038" y="4199004"/>
            <a:ext cx="11496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/>
              <a:t>visibility : hidden;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AB592C2-CABA-0047-BC37-A25F74315CE6}"/>
              </a:ext>
            </a:extLst>
          </p:cNvPr>
          <p:cNvSpPr/>
          <p:nvPr/>
        </p:nvSpPr>
        <p:spPr>
          <a:xfrm>
            <a:off x="107504" y="6237312"/>
            <a:ext cx="432048" cy="44526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8062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EEAF3-44C7-D34A-8B6A-93B1E89CE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정리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C67B0-DAA9-AF42-918F-1628C7D29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85763" indent="-385763">
              <a:lnSpc>
                <a:spcPct val="110000"/>
              </a:lnSpc>
              <a:buFont typeface="+mj-lt"/>
              <a:buAutoNum type="arabicPeriod"/>
            </a:pPr>
            <a:r>
              <a:rPr lang="en-US" altLang="ko-KR" dirty="0"/>
              <a:t>CSS3 </a:t>
            </a:r>
            <a:r>
              <a:rPr lang="ko-KR" altLang="en-US" dirty="0"/>
              <a:t>언어란</a:t>
            </a:r>
            <a:r>
              <a:rPr lang="en-US" altLang="ko-KR" dirty="0"/>
              <a:t>? 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웹페이지에서 색</a:t>
            </a:r>
            <a:r>
              <a:rPr lang="en-US" altLang="ko-KR" dirty="0"/>
              <a:t>, </a:t>
            </a:r>
            <a:r>
              <a:rPr lang="ko-KR" altLang="en-US" dirty="0"/>
              <a:t>폰트</a:t>
            </a:r>
            <a:r>
              <a:rPr lang="en-US" altLang="ko-KR" dirty="0"/>
              <a:t>, </a:t>
            </a:r>
            <a:r>
              <a:rPr lang="ko-KR" altLang="en-US" dirty="0"/>
              <a:t>모양을 조절할 수 있는 방법</a:t>
            </a:r>
            <a:endParaRPr lang="en-US" altLang="ko-KR" dirty="0"/>
          </a:p>
          <a:p>
            <a:pPr marL="385763" indent="-385763">
              <a:lnSpc>
                <a:spcPct val="110000"/>
              </a:lnSpc>
              <a:buFont typeface="+mj-lt"/>
              <a:buAutoNum type="arabicPeriod"/>
            </a:pPr>
            <a:r>
              <a:rPr lang="en-US" altLang="ko-KR" dirty="0"/>
              <a:t>CSS3 </a:t>
            </a:r>
            <a:r>
              <a:rPr lang="ko-KR" altLang="en-US" dirty="0"/>
              <a:t>스타일</a:t>
            </a:r>
            <a:r>
              <a:rPr lang="en-US" altLang="ko-KR" dirty="0"/>
              <a:t> </a:t>
            </a:r>
            <a:r>
              <a:rPr lang="ko-KR" altLang="en-US" dirty="0"/>
              <a:t>시트를 작성하는 방법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HTML </a:t>
            </a:r>
            <a:r>
              <a:rPr lang="ko-KR" altLang="en-US" dirty="0"/>
              <a:t>문서에 </a:t>
            </a:r>
            <a:r>
              <a:rPr lang="en-US" altLang="ko-KR" dirty="0"/>
              <a:t>CSS3 </a:t>
            </a:r>
            <a:r>
              <a:rPr lang="ko-KR" altLang="en-US" dirty="0"/>
              <a:t>스타일 시트 만드는 방법 </a:t>
            </a:r>
            <a:r>
              <a:rPr lang="en-US" altLang="ko-KR" dirty="0"/>
              <a:t>3 </a:t>
            </a:r>
            <a:r>
              <a:rPr lang="ko-KR" altLang="en-US" dirty="0"/>
              <a:t>가지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&lt;style&gt;&lt;/style&gt; </a:t>
            </a:r>
            <a:r>
              <a:rPr lang="ko-KR" altLang="en-US" dirty="0"/>
              <a:t>태그 안에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style </a:t>
            </a:r>
            <a:r>
              <a:rPr lang="ko-KR" altLang="en-US" dirty="0"/>
              <a:t>속성에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스타일 시트를 별도 파일로</a:t>
            </a:r>
            <a:endParaRPr lang="en-US" altLang="ko-KR" dirty="0"/>
          </a:p>
          <a:p>
            <a:pPr lvl="3">
              <a:lnSpc>
                <a:spcPct val="110000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+mj-ea"/>
              </a:rPr>
              <a:t>&lt;link </a:t>
            </a:r>
            <a:r>
              <a:rPr lang="en-US" altLang="ko-KR" b="1" kern="0" dirty="0" err="1">
                <a:solidFill>
                  <a:srgbClr val="000000"/>
                </a:solidFill>
                <a:latin typeface="+mj-ea"/>
              </a:rPr>
              <a:t>href</a:t>
            </a:r>
            <a:r>
              <a:rPr lang="en-US" altLang="ko-KR" b="1" kern="0" dirty="0">
                <a:solidFill>
                  <a:srgbClr val="000000"/>
                </a:solidFill>
                <a:latin typeface="+mj-ea"/>
              </a:rPr>
              <a:t>="</a:t>
            </a:r>
            <a:r>
              <a:rPr lang="en-US" altLang="ko-KR" b="1" kern="0" dirty="0" err="1">
                <a:solidFill>
                  <a:srgbClr val="000000"/>
                </a:solidFill>
                <a:latin typeface="+mj-ea"/>
              </a:rPr>
              <a:t>mystyle.css</a:t>
            </a:r>
            <a:r>
              <a:rPr lang="en-US" altLang="ko-KR" b="1" kern="0" dirty="0">
                <a:solidFill>
                  <a:srgbClr val="000000"/>
                </a:solidFill>
                <a:latin typeface="+mj-ea"/>
              </a:rPr>
              <a:t>" type="text/</a:t>
            </a:r>
            <a:r>
              <a:rPr lang="en-US" altLang="ko-KR" b="1" kern="0" dirty="0" err="1">
                <a:solidFill>
                  <a:srgbClr val="000000"/>
                </a:solidFill>
                <a:latin typeface="+mj-ea"/>
              </a:rPr>
              <a:t>css</a:t>
            </a:r>
            <a:r>
              <a:rPr lang="en-US" altLang="ko-KR" b="1" kern="0" dirty="0">
                <a:solidFill>
                  <a:srgbClr val="000000"/>
                </a:solidFill>
                <a:latin typeface="+mj-ea"/>
              </a:rPr>
              <a:t>" </a:t>
            </a:r>
            <a:r>
              <a:rPr lang="en-US" altLang="ko-KR" b="1" kern="0" dirty="0" err="1">
                <a:solidFill>
                  <a:srgbClr val="000000"/>
                </a:solidFill>
                <a:latin typeface="+mj-ea"/>
              </a:rPr>
              <a:t>rel</a:t>
            </a:r>
            <a:r>
              <a:rPr lang="en-US" altLang="ko-KR" b="1" kern="0" dirty="0">
                <a:solidFill>
                  <a:srgbClr val="000000"/>
                </a:solidFill>
                <a:latin typeface="+mj-ea"/>
              </a:rPr>
              <a:t>="stylesheet"&gt;</a:t>
            </a:r>
          </a:p>
          <a:p>
            <a:pPr lvl="3">
              <a:lnSpc>
                <a:spcPct val="110000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+mj-ea"/>
              </a:rPr>
              <a:t>@import </a:t>
            </a:r>
            <a:r>
              <a:rPr lang="en-US" altLang="ko-KR" b="1" kern="0" dirty="0" err="1">
                <a:solidFill>
                  <a:srgbClr val="000000"/>
                </a:solidFill>
                <a:latin typeface="+mj-ea"/>
              </a:rPr>
              <a:t>url</a:t>
            </a:r>
            <a:r>
              <a:rPr lang="en-US" altLang="ko-KR" b="1" kern="0" dirty="0">
                <a:solidFill>
                  <a:srgbClr val="000000"/>
                </a:solidFill>
                <a:latin typeface="+mj-ea"/>
              </a:rPr>
              <a:t>(</a:t>
            </a:r>
            <a:r>
              <a:rPr lang="en-US" altLang="ko-KR" b="1" kern="0" dirty="0" err="1">
                <a:solidFill>
                  <a:srgbClr val="000000"/>
                </a:solidFill>
                <a:latin typeface="+mj-ea"/>
              </a:rPr>
              <a:t>mystyle.css</a:t>
            </a:r>
            <a:r>
              <a:rPr lang="en-US" altLang="ko-KR" b="1" kern="0" dirty="0">
                <a:solidFill>
                  <a:srgbClr val="000000"/>
                </a:solidFill>
                <a:latin typeface="+mj-ea"/>
              </a:rPr>
              <a:t>);</a:t>
            </a:r>
            <a:endParaRPr lang="en-US" altLang="ko-KR" dirty="0"/>
          </a:p>
          <a:p>
            <a:pPr marL="385763" indent="-385763">
              <a:lnSpc>
                <a:spcPct val="110000"/>
              </a:lnSpc>
              <a:buFont typeface="+mj-lt"/>
              <a:buAutoNum type="arabicPeriod"/>
            </a:pPr>
            <a:r>
              <a:rPr lang="en-US" altLang="ko-KR" dirty="0"/>
              <a:t>CSS3 </a:t>
            </a:r>
            <a:r>
              <a:rPr lang="ko-KR" altLang="en-US" dirty="0" err="1"/>
              <a:t>셀렉터</a:t>
            </a:r>
            <a:r>
              <a:rPr lang="en-US" altLang="ko-KR" dirty="0"/>
              <a:t> </a:t>
            </a:r>
            <a:r>
              <a:rPr lang="ko-KR" altLang="en-US" dirty="0"/>
              <a:t>만드는 방법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HTML </a:t>
            </a:r>
            <a:r>
              <a:rPr lang="ko-KR" altLang="en-US" dirty="0"/>
              <a:t>태그의 모양을 꾸밀 스타일 시트를 선택하는 기능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기본적인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태그 이름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class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id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2310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11E13A-DEF2-984F-9E00-2B79038C1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0252D1-2FE8-E945-83BD-AAFECCEC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1DFAF2-A8B1-0C4E-9044-25772ABC90E8}"/>
              </a:ext>
            </a:extLst>
          </p:cNvPr>
          <p:cNvSpPr txBox="1"/>
          <p:nvPr/>
        </p:nvSpPr>
        <p:spPr>
          <a:xfrm>
            <a:off x="611560" y="404664"/>
            <a:ext cx="2318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Overflow </a:t>
            </a:r>
            <a:r>
              <a:rPr lang="ko-KR" altLang="en-US" sz="2800" dirty="0"/>
              <a:t>속성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0523E3-8207-B34F-82FF-A15BF2B09A52}"/>
              </a:ext>
            </a:extLst>
          </p:cNvPr>
          <p:cNvSpPr txBox="1"/>
          <p:nvPr/>
        </p:nvSpPr>
        <p:spPr>
          <a:xfrm>
            <a:off x="611560" y="1340768"/>
            <a:ext cx="69847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Width </a:t>
            </a:r>
            <a:r>
              <a:rPr lang="ko-KR" altLang="en-US" dirty="0"/>
              <a:t>와 </a:t>
            </a:r>
            <a:r>
              <a:rPr lang="en-US" altLang="ko-KR" dirty="0"/>
              <a:t>height </a:t>
            </a:r>
            <a:r>
              <a:rPr lang="ko-KR" altLang="en-US" dirty="0" err="1"/>
              <a:t>프로퍼티로</a:t>
            </a:r>
            <a:r>
              <a:rPr lang="ko-KR" altLang="en-US" dirty="0"/>
              <a:t> 주어진 태그의 영역을 넘어가면 태그의 내용을 어떻게 처리할 것인 가를 결정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블록태그에만 적용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Overflow </a:t>
            </a:r>
            <a:r>
              <a:rPr lang="ko-KR" altLang="en-US" dirty="0" err="1"/>
              <a:t>프로퍼티를</a:t>
            </a:r>
            <a:r>
              <a:rPr lang="ko-KR" altLang="en-US" dirty="0"/>
              <a:t> 적용하려면 </a:t>
            </a:r>
            <a:r>
              <a:rPr lang="en-US" altLang="ko-KR" dirty="0"/>
              <a:t>width </a:t>
            </a:r>
            <a:r>
              <a:rPr lang="ko-KR" altLang="en-US" dirty="0"/>
              <a:t>와 </a:t>
            </a:r>
            <a:r>
              <a:rPr lang="en-US" altLang="ko-KR" dirty="0"/>
              <a:t>height </a:t>
            </a:r>
            <a:r>
              <a:rPr lang="ko-KR" altLang="en-US" dirty="0"/>
              <a:t>에 박스 크기 설정 필요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속성값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visible: </a:t>
            </a:r>
            <a:r>
              <a:rPr lang="ko-KR" altLang="en-US" dirty="0"/>
              <a:t>기본값</a:t>
            </a:r>
            <a:r>
              <a:rPr lang="en-US" altLang="ko-KR" dirty="0"/>
              <a:t>. </a:t>
            </a:r>
            <a:r>
              <a:rPr lang="ko-KR" altLang="en-US" dirty="0"/>
              <a:t>넘칠 경우 컨텐츠가 상자 밖에 보임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hidden: </a:t>
            </a:r>
            <a:r>
              <a:rPr lang="ko-KR" altLang="en-US" dirty="0"/>
              <a:t>넘칠 경우 컨텐츠가 보이지 않음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scroll: </a:t>
            </a:r>
            <a:r>
              <a:rPr lang="ko-KR" altLang="en-US" dirty="0" err="1"/>
              <a:t>스크롤바가</a:t>
            </a:r>
            <a:r>
              <a:rPr lang="ko-KR" altLang="en-US" dirty="0"/>
              <a:t> 가로</a:t>
            </a:r>
            <a:r>
              <a:rPr lang="en-US" altLang="ko-KR" dirty="0"/>
              <a:t>/</a:t>
            </a:r>
            <a:r>
              <a:rPr lang="ko-KR" altLang="en-US" dirty="0"/>
              <a:t>세로에 다 나타난다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auto: </a:t>
            </a:r>
            <a:r>
              <a:rPr lang="ko-KR" altLang="en-US" dirty="0"/>
              <a:t>콘텐츠에 따라 </a:t>
            </a:r>
            <a:r>
              <a:rPr lang="ko-KR" altLang="en-US" dirty="0" err="1"/>
              <a:t>스크롤바</a:t>
            </a:r>
            <a:r>
              <a:rPr lang="ko-KR" altLang="en-US" dirty="0"/>
              <a:t> 추가를 자동으로 결정</a:t>
            </a:r>
            <a:endParaRPr lang="en-US" altLang="ko-K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E2A907-F473-7A41-B9A9-F5A0F8D11BF7}"/>
              </a:ext>
            </a:extLst>
          </p:cNvPr>
          <p:cNvSpPr/>
          <p:nvPr/>
        </p:nvSpPr>
        <p:spPr>
          <a:xfrm>
            <a:off x="827584" y="4610252"/>
            <a:ext cx="2495235" cy="369332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en-US" dirty="0" err="1"/>
              <a:t>img</a:t>
            </a:r>
            <a:r>
              <a:rPr lang="en-US" dirty="0"/>
              <a:t> { overflow: hidden; }</a:t>
            </a:r>
          </a:p>
        </p:txBody>
      </p:sp>
    </p:spTree>
    <p:extLst>
      <p:ext uri="{BB962C8B-B14F-4D97-AF65-F5344CB8AC3E}">
        <p14:creationId xmlns:p14="http://schemas.microsoft.com/office/powerpoint/2010/main" val="3190515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329" y="1938471"/>
            <a:ext cx="2489179" cy="39281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1560" y="162687"/>
            <a:ext cx="7034923" cy="1077229"/>
          </a:xfrm>
        </p:spPr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5-8 overflow </a:t>
            </a:r>
            <a:r>
              <a:rPr lang="ko-KR" altLang="en-US" dirty="0" err="1"/>
              <a:t>프로퍼티</a:t>
            </a:r>
            <a:r>
              <a:rPr lang="ko-KR" altLang="en-US" dirty="0"/>
              <a:t> 활용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83568" y="1484784"/>
            <a:ext cx="4572000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>
                <a:latin typeface="+mj-lt"/>
              </a:rPr>
              <a:t>&lt;!DOCTYPE html&gt;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&lt;html&gt;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&lt;head&gt;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&lt;title&gt;overflow </a:t>
            </a:r>
            <a:r>
              <a:rPr lang="ko-KR" altLang="en-US" sz="1200" dirty="0" err="1">
                <a:latin typeface="+mj-lt"/>
              </a:rPr>
              <a:t>프로퍼티</a:t>
            </a:r>
            <a:r>
              <a:rPr lang="en-US" altLang="ko-KR" sz="1200" dirty="0">
                <a:latin typeface="+mj-lt"/>
              </a:rPr>
              <a:t>&lt;/title&gt;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&lt;style&gt;</a:t>
            </a:r>
          </a:p>
          <a:p>
            <a:pPr defTabSz="180000"/>
            <a:r>
              <a:rPr lang="en-US" altLang="ko-KR" sz="1200" dirty="0">
                <a:latin typeface="+mj-lt"/>
              </a:rPr>
              <a:t>p {</a:t>
            </a:r>
          </a:p>
          <a:p>
            <a:pPr defTabSz="180000"/>
            <a:r>
              <a:rPr lang="en-US" altLang="ko-KR" sz="1200" dirty="0">
                <a:latin typeface="+mj-lt"/>
              </a:rPr>
              <a:t>	width : 15em;</a:t>
            </a:r>
          </a:p>
          <a:p>
            <a:pPr defTabSz="180000"/>
            <a:r>
              <a:rPr lang="en-US" altLang="ko-KR" sz="1200" dirty="0">
                <a:latin typeface="+mj-lt"/>
              </a:rPr>
              <a:t>	height : 3em;</a:t>
            </a:r>
          </a:p>
          <a:p>
            <a:pPr defTabSz="180000"/>
            <a:r>
              <a:rPr lang="en-US" altLang="ko-KR" sz="1200" dirty="0">
                <a:latin typeface="+mj-lt"/>
              </a:rPr>
              <a:t>	border : 1px solid </a:t>
            </a:r>
            <a:r>
              <a:rPr lang="en-US" altLang="ko-KR" sz="1200" dirty="0" err="1">
                <a:latin typeface="+mj-lt"/>
              </a:rPr>
              <a:t>lightgray</a:t>
            </a:r>
            <a:r>
              <a:rPr lang="en-US" altLang="ko-KR" sz="1200" dirty="0">
                <a:latin typeface="+mj-lt"/>
              </a:rPr>
              <a:t>;</a:t>
            </a:r>
          </a:p>
          <a:p>
            <a:pPr defTabSz="180000"/>
            <a:r>
              <a:rPr lang="en-US" altLang="ko-KR" sz="1200" dirty="0">
                <a:latin typeface="+mj-lt"/>
              </a:rPr>
              <a:t>}</a:t>
            </a:r>
          </a:p>
          <a:p>
            <a:pPr defTabSz="180000"/>
            <a:r>
              <a:rPr lang="en-US" altLang="ko-KR" sz="1200" dirty="0">
                <a:latin typeface="+mj-lt"/>
              </a:rPr>
              <a:t>.hidden { </a:t>
            </a:r>
            <a:r>
              <a:rPr lang="en-US" altLang="ko-KR" sz="1200" b="1" dirty="0">
                <a:latin typeface="+mj-lt"/>
              </a:rPr>
              <a:t>overflow : hidden; </a:t>
            </a:r>
            <a:r>
              <a:rPr lang="en-US" altLang="ko-KR" sz="1200" dirty="0">
                <a:latin typeface="+mj-lt"/>
              </a:rPr>
              <a:t>}</a:t>
            </a:r>
          </a:p>
          <a:p>
            <a:pPr defTabSz="180000"/>
            <a:r>
              <a:rPr lang="en-US" altLang="ko-KR" sz="1200" dirty="0">
                <a:latin typeface="+mj-lt"/>
              </a:rPr>
              <a:t>.visible { </a:t>
            </a:r>
            <a:r>
              <a:rPr lang="en-US" altLang="ko-KR" sz="1200" b="1" dirty="0">
                <a:latin typeface="+mj-lt"/>
              </a:rPr>
              <a:t>overflow : visible; </a:t>
            </a:r>
            <a:r>
              <a:rPr lang="en-US" altLang="ko-KR" sz="1200" dirty="0">
                <a:latin typeface="+mj-lt"/>
              </a:rPr>
              <a:t>}</a:t>
            </a:r>
          </a:p>
          <a:p>
            <a:pPr defTabSz="180000"/>
            <a:r>
              <a:rPr lang="en-US" altLang="ko-KR" sz="1200" dirty="0">
                <a:latin typeface="+mj-lt"/>
              </a:rPr>
              <a:t>.scroll { </a:t>
            </a:r>
            <a:r>
              <a:rPr lang="en-US" altLang="ko-KR" sz="1200" b="1" dirty="0">
                <a:latin typeface="+mj-lt"/>
              </a:rPr>
              <a:t>overflow : scroll; </a:t>
            </a:r>
            <a:r>
              <a:rPr lang="en-US" altLang="ko-KR" sz="1200" dirty="0">
                <a:latin typeface="+mj-lt"/>
              </a:rPr>
              <a:t>}</a:t>
            </a:r>
          </a:p>
          <a:p>
            <a:pPr defTabSz="180000"/>
            <a:r>
              <a:rPr lang="en-US" altLang="ko-KR" sz="1200" dirty="0">
                <a:latin typeface="+mj-lt"/>
              </a:rPr>
              <a:t>&lt;/style&gt;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&lt;/head&gt;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&lt;body&gt;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&lt;h3&gt;overflow </a:t>
            </a:r>
            <a:r>
              <a:rPr lang="ko-KR" altLang="en-US" sz="1200" dirty="0" err="1">
                <a:latin typeface="+mj-lt"/>
              </a:rPr>
              <a:t>프로퍼티</a:t>
            </a:r>
            <a:r>
              <a:rPr lang="en-US" altLang="ko-KR" sz="1200" dirty="0">
                <a:latin typeface="+mj-lt"/>
              </a:rPr>
              <a:t>&lt;/h3&gt;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</a:t>
            </a:r>
            <a:r>
              <a:rPr lang="en-US" altLang="ko-KR" sz="1200" dirty="0" err="1">
                <a:latin typeface="+mj-lt"/>
              </a:rPr>
              <a:t>hr</a:t>
            </a:r>
            <a:r>
              <a:rPr lang="en-US" altLang="ko-KR" sz="1200" dirty="0">
                <a:latin typeface="+mj-lt"/>
              </a:rPr>
              <a:t>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&lt;p </a:t>
            </a:r>
            <a:r>
              <a:rPr lang="en-US" altLang="ko-KR" sz="1200" b="1" dirty="0">
                <a:latin typeface="+mj-lt"/>
              </a:rPr>
              <a:t>class="hidden"</a:t>
            </a:r>
            <a:r>
              <a:rPr lang="en-US" altLang="ko-KR" sz="1200" dirty="0">
                <a:latin typeface="+mj-lt"/>
              </a:rPr>
              <a:t>&gt;overflow</a:t>
            </a:r>
            <a:r>
              <a:rPr lang="ko-KR" altLang="en-US" sz="1200" dirty="0">
                <a:latin typeface="+mj-lt"/>
              </a:rPr>
              <a:t>에 </a:t>
            </a:r>
            <a:r>
              <a:rPr lang="en-US" altLang="ko-KR" sz="1200" dirty="0">
                <a:latin typeface="+mj-lt"/>
              </a:rPr>
              <a:t>hidden </a:t>
            </a:r>
            <a:r>
              <a:rPr lang="ko-KR" altLang="en-US" sz="1200" dirty="0">
                <a:latin typeface="+mj-lt"/>
              </a:rPr>
              <a:t>값을 적용하면 </a:t>
            </a:r>
          </a:p>
          <a:p>
            <a:pPr defTabSz="180000"/>
            <a:r>
              <a:rPr lang="en-US" altLang="ko-KR" sz="1200" dirty="0">
                <a:latin typeface="+mj-lt"/>
              </a:rPr>
              <a:t>		</a:t>
            </a:r>
            <a:r>
              <a:rPr lang="ko-KR" altLang="en-US" sz="1200" dirty="0">
                <a:latin typeface="+mj-lt"/>
              </a:rPr>
              <a:t>박스를 넘어가는 내용이 잘려 보이지 않습니다</a:t>
            </a:r>
            <a:r>
              <a:rPr lang="en-US" altLang="ko-KR" sz="1200" dirty="0">
                <a:latin typeface="+mj-lt"/>
              </a:rPr>
              <a:t>.&lt;/p&gt;&lt;</a:t>
            </a:r>
            <a:r>
              <a:rPr lang="en-US" altLang="ko-KR" sz="1200" dirty="0" err="1">
                <a:latin typeface="+mj-lt"/>
              </a:rPr>
              <a:t>br</a:t>
            </a:r>
            <a:r>
              <a:rPr lang="en-US" altLang="ko-KR" sz="1200" dirty="0">
                <a:latin typeface="+mj-lt"/>
              </a:rPr>
              <a:t>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&lt;p </a:t>
            </a:r>
            <a:r>
              <a:rPr lang="en-US" altLang="ko-KR" sz="1200" b="1" dirty="0">
                <a:latin typeface="+mj-lt"/>
              </a:rPr>
              <a:t>class="visible"</a:t>
            </a:r>
            <a:r>
              <a:rPr lang="en-US" altLang="ko-KR" sz="1200" dirty="0">
                <a:latin typeface="+mj-lt"/>
              </a:rPr>
              <a:t>&gt;overflow</a:t>
            </a:r>
            <a:r>
              <a:rPr lang="ko-KR" altLang="en-US" sz="1200" dirty="0">
                <a:latin typeface="+mj-lt"/>
              </a:rPr>
              <a:t>에 </a:t>
            </a:r>
            <a:r>
              <a:rPr lang="en-US" altLang="ko-KR" sz="1200" dirty="0">
                <a:latin typeface="+mj-lt"/>
              </a:rPr>
              <a:t>visible </a:t>
            </a:r>
            <a:r>
              <a:rPr lang="ko-KR" altLang="en-US" sz="1200" dirty="0">
                <a:latin typeface="+mj-lt"/>
              </a:rPr>
              <a:t>값을 적용하면</a:t>
            </a:r>
          </a:p>
          <a:p>
            <a:pPr defTabSz="180000"/>
            <a:r>
              <a:rPr lang="en-US" altLang="ko-KR" sz="1200" dirty="0">
                <a:latin typeface="+mj-lt"/>
              </a:rPr>
              <a:t>		</a:t>
            </a:r>
            <a:r>
              <a:rPr lang="ko-KR" altLang="en-US" sz="1200" dirty="0">
                <a:latin typeface="+mj-lt"/>
              </a:rPr>
              <a:t>콘텐트가 박스를 넘어가서도 출력됩니다</a:t>
            </a:r>
            <a:r>
              <a:rPr lang="en-US" altLang="ko-KR" sz="1200" dirty="0">
                <a:latin typeface="+mj-lt"/>
              </a:rPr>
              <a:t>&lt;/p&gt;&lt;</a:t>
            </a:r>
            <a:r>
              <a:rPr lang="en-US" altLang="ko-KR" sz="1200" dirty="0" err="1">
                <a:latin typeface="+mj-lt"/>
              </a:rPr>
              <a:t>br</a:t>
            </a:r>
            <a:r>
              <a:rPr lang="en-US" altLang="ko-KR" sz="1200" dirty="0">
                <a:latin typeface="+mj-lt"/>
              </a:rPr>
              <a:t>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&lt;p </a:t>
            </a:r>
            <a:r>
              <a:rPr lang="en-US" altLang="ko-KR" sz="1200" b="1" dirty="0">
                <a:latin typeface="+mj-lt"/>
              </a:rPr>
              <a:t>class="scroll"</a:t>
            </a:r>
            <a:r>
              <a:rPr lang="en-US" altLang="ko-KR" sz="1200" dirty="0">
                <a:latin typeface="+mj-lt"/>
              </a:rPr>
              <a:t>&gt;overflow</a:t>
            </a:r>
            <a:r>
              <a:rPr lang="ko-KR" altLang="en-US" sz="1200" dirty="0">
                <a:latin typeface="+mj-lt"/>
              </a:rPr>
              <a:t>에 </a:t>
            </a:r>
            <a:r>
              <a:rPr lang="en-US" altLang="ko-KR" sz="1200" dirty="0">
                <a:latin typeface="+mj-lt"/>
              </a:rPr>
              <a:t>scroll </a:t>
            </a:r>
            <a:r>
              <a:rPr lang="ko-KR" altLang="en-US" sz="1200" dirty="0">
                <a:latin typeface="+mj-lt"/>
              </a:rPr>
              <a:t>값을 적용하면</a:t>
            </a:r>
          </a:p>
          <a:p>
            <a:pPr defTabSz="180000"/>
            <a:r>
              <a:rPr lang="en-US" altLang="ko-KR" sz="1200" dirty="0">
                <a:latin typeface="+mj-lt"/>
              </a:rPr>
              <a:t>		</a:t>
            </a:r>
            <a:r>
              <a:rPr lang="ko-KR" altLang="en-US" sz="1200" dirty="0">
                <a:latin typeface="+mj-lt"/>
              </a:rPr>
              <a:t>박스에 </a:t>
            </a:r>
            <a:r>
              <a:rPr lang="ko-KR" altLang="en-US" sz="1200" dirty="0" err="1">
                <a:latin typeface="+mj-lt"/>
              </a:rPr>
              <a:t>스크롤바를</a:t>
            </a:r>
            <a:r>
              <a:rPr lang="ko-KR" altLang="en-US" sz="1200" dirty="0">
                <a:latin typeface="+mj-lt"/>
              </a:rPr>
              <a:t> 붙여 출력합니다</a:t>
            </a:r>
            <a:r>
              <a:rPr lang="en-US" altLang="ko-KR" sz="1200" dirty="0">
                <a:latin typeface="+mj-lt"/>
              </a:rPr>
              <a:t>.&lt;/p&gt;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&lt;/body&gt;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&lt;/html&gt;</a:t>
            </a:r>
            <a:endParaRPr lang="ko-KR" altLang="en-US" sz="12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80959" y="3212976"/>
            <a:ext cx="1167010" cy="280928"/>
          </a:xfrm>
          <a:prstGeom prst="wedgeRoundRectCallout">
            <a:avLst>
              <a:gd name="adj1" fmla="val 53256"/>
              <a:gd name="adj2" fmla="val 777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overflow : hidden</a:t>
            </a:r>
            <a:endParaRPr lang="ko-KR" altLang="en-US" sz="1050" dirty="0"/>
          </a:p>
        </p:txBody>
      </p:sp>
      <p:sp>
        <p:nvSpPr>
          <p:cNvPr id="8" name="TextBox 7"/>
          <p:cNvSpPr txBox="1"/>
          <p:nvPr/>
        </p:nvSpPr>
        <p:spPr>
          <a:xfrm>
            <a:off x="4380959" y="4128294"/>
            <a:ext cx="1129427" cy="280928"/>
          </a:xfrm>
          <a:prstGeom prst="wedgeRoundRectCallout">
            <a:avLst>
              <a:gd name="adj1" fmla="val 53256"/>
              <a:gd name="adj2" fmla="val 777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overflow : visible</a:t>
            </a:r>
            <a:endParaRPr lang="ko-KR" altLang="en-US" sz="1050" dirty="0"/>
          </a:p>
        </p:txBody>
      </p:sp>
      <p:sp>
        <p:nvSpPr>
          <p:cNvPr id="9" name="TextBox 8"/>
          <p:cNvSpPr txBox="1"/>
          <p:nvPr/>
        </p:nvSpPr>
        <p:spPr>
          <a:xfrm>
            <a:off x="4572000" y="5726152"/>
            <a:ext cx="1073871" cy="280928"/>
          </a:xfrm>
          <a:prstGeom prst="wedgeRoundRectCallout">
            <a:avLst>
              <a:gd name="adj1" fmla="val 47923"/>
              <a:gd name="adj2" fmla="val -1693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overflow : scroll</a:t>
            </a:r>
            <a:endParaRPr lang="ko-KR" altLang="en-US" sz="105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15E59EF-7FC1-8C4B-808F-F66FA42C22D0}"/>
              </a:ext>
            </a:extLst>
          </p:cNvPr>
          <p:cNvSpPr/>
          <p:nvPr/>
        </p:nvSpPr>
        <p:spPr>
          <a:xfrm>
            <a:off x="107504" y="6237312"/>
            <a:ext cx="432048" cy="44526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9268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741ECF-4652-4260-A910-B8045FFE88E9}"/>
              </a:ext>
            </a:extLst>
          </p:cNvPr>
          <p:cNvSpPr txBox="1"/>
          <p:nvPr/>
        </p:nvSpPr>
        <p:spPr>
          <a:xfrm>
            <a:off x="5292080" y="3501008"/>
            <a:ext cx="34676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2.</a:t>
            </a:r>
            <a:r>
              <a:rPr lang="ko-KR" altLang="en-US" sz="4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리스트 꾸미기</a:t>
            </a:r>
          </a:p>
        </p:txBody>
      </p:sp>
    </p:spTree>
    <p:extLst>
      <p:ext uri="{BB962C8B-B14F-4D97-AF65-F5344CB8AC3E}">
        <p14:creationId xmlns:p14="http://schemas.microsoft.com/office/powerpoint/2010/main" val="3669266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</a:t>
            </a:r>
            <a:r>
              <a:rPr lang="ko-KR" altLang="en-US" dirty="0"/>
              <a:t>로 리스트 꾸미기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리스트의 모양을 꾸미는 </a:t>
            </a:r>
            <a:r>
              <a:rPr lang="en-US" altLang="ko-KR" dirty="0"/>
              <a:t>CSS3 </a:t>
            </a:r>
            <a:r>
              <a:rPr lang="ko-KR" altLang="en-US" dirty="0" err="1"/>
              <a:t>프로퍼티들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322" y="2361567"/>
            <a:ext cx="7507355" cy="165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26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2019272"/>
            <a:ext cx="2520478" cy="255364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 err="1"/>
              <a:t>리스트</a:t>
            </a:r>
            <a:r>
              <a:rPr lang="en-US" altLang="ko-KR" dirty="0"/>
              <a:t> </a:t>
            </a:r>
            <a:r>
              <a:rPr lang="en-US" altLang="ko-KR" dirty="0" err="1"/>
              <a:t>꾸미기에</a:t>
            </a:r>
            <a:r>
              <a:rPr lang="en-US" altLang="ko-KR" dirty="0"/>
              <a:t> </a:t>
            </a:r>
            <a:r>
              <a:rPr lang="en-US" altLang="ko-KR" dirty="0" err="1"/>
              <a:t>사용할</a:t>
            </a:r>
            <a:r>
              <a:rPr lang="en-US" altLang="ko-KR" dirty="0"/>
              <a:t> HTML </a:t>
            </a:r>
            <a:r>
              <a:rPr lang="ko-KR" altLang="en-US" dirty="0"/>
              <a:t>페이지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7584" y="1700808"/>
            <a:ext cx="3960440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dirty="0"/>
              <a:t>&lt;title&gt;</a:t>
            </a:r>
            <a:r>
              <a:rPr lang="ko-KR" altLang="en-US" sz="1400" dirty="0"/>
              <a:t>리스트 꾸미기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커피 메뉴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ul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b="1" dirty="0"/>
              <a:t>	&lt;li&gt;Espresso&lt;/li&gt;</a:t>
            </a:r>
          </a:p>
          <a:p>
            <a:pPr defTabSz="180000"/>
            <a:r>
              <a:rPr lang="en-US" altLang="ko-KR" sz="1400" b="1" dirty="0"/>
              <a:t>	&lt;li&gt;Cappuccino&lt;/li&gt;</a:t>
            </a:r>
          </a:p>
          <a:p>
            <a:pPr defTabSz="180000"/>
            <a:r>
              <a:rPr lang="en-US" altLang="ko-KR" sz="1400" b="1" dirty="0"/>
              <a:t>	&lt;li&gt;Cafe Latte&lt;/li&gt;</a:t>
            </a:r>
          </a:p>
          <a:p>
            <a:pPr defTabSz="180000"/>
            <a:r>
              <a:rPr lang="en-US" altLang="ko-KR" sz="1400" b="1" dirty="0"/>
              <a:t>&lt;/</a:t>
            </a:r>
            <a:r>
              <a:rPr lang="en-US" altLang="ko-KR" sz="1400" b="1" dirty="0" err="1"/>
              <a:t>ul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타원 5"/>
          <p:cNvSpPr/>
          <p:nvPr/>
        </p:nvSpPr>
        <p:spPr>
          <a:xfrm>
            <a:off x="5340235" y="4063584"/>
            <a:ext cx="216023" cy="20990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 flipV="1">
            <a:off x="5448246" y="4273486"/>
            <a:ext cx="108012" cy="504056"/>
          </a:xfrm>
          <a:prstGeom prst="straightConnector1">
            <a:avLst/>
          </a:prstGeom>
          <a:ln w="952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292080" y="4747231"/>
            <a:ext cx="13500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아이템 </a:t>
            </a:r>
            <a:r>
              <a:rPr lang="ko-KR" altLang="en-US" sz="1000" dirty="0" err="1"/>
              <a:t>마커</a:t>
            </a:r>
            <a:r>
              <a:rPr lang="en-US" altLang="ko-KR" sz="1000" dirty="0"/>
              <a:t>(marker)</a:t>
            </a:r>
            <a:endParaRPr lang="ko-KR" altLang="en-US" sz="10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AA2185-CD91-F542-BE6D-31BA669D8ED4}"/>
              </a:ext>
            </a:extLst>
          </p:cNvPr>
          <p:cNvSpPr/>
          <p:nvPr/>
        </p:nvSpPr>
        <p:spPr>
          <a:xfrm>
            <a:off x="107504" y="6237312"/>
            <a:ext cx="432048" cy="44526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143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0C0A7-9398-B149-894A-55E7D7179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Padding</a:t>
            </a:r>
            <a:r>
              <a:rPr lang="ko-KR" altLang="en-US" dirty="0"/>
              <a:t> </a:t>
            </a:r>
            <a:r>
              <a:rPr lang="ko-KR" altLang="en-US" dirty="0" err="1"/>
              <a:t>프로퍼티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B6108-2D82-2248-8066-D21D3DEAD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099319"/>
          </a:xfrm>
        </p:spPr>
        <p:txBody>
          <a:bodyPr/>
          <a:lstStyle/>
          <a:p>
            <a:r>
              <a:rPr lang="ko-KR" altLang="en-US" dirty="0"/>
              <a:t>콘텐츠 주변 공간을 설정</a:t>
            </a:r>
            <a:endParaRPr lang="en-US" altLang="ko-KR" dirty="0"/>
          </a:p>
          <a:p>
            <a:r>
              <a:rPr lang="ko-KR" altLang="en-US" dirty="0"/>
              <a:t>패딩의 사면을 별도 지정</a:t>
            </a:r>
            <a:r>
              <a:rPr lang="en-US" altLang="ko-KR" dirty="0"/>
              <a:t> </a:t>
            </a:r>
            <a:r>
              <a:rPr lang="ko-KR" altLang="en-US" dirty="0"/>
              <a:t>할 때</a:t>
            </a:r>
            <a:endParaRPr lang="en-US" altLang="ko-KR" dirty="0"/>
          </a:p>
          <a:p>
            <a:pPr lvl="1"/>
            <a:r>
              <a:rPr lang="en-US" dirty="0"/>
              <a:t>padding-top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dirty="0"/>
              <a:t>padding-right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dirty="0"/>
              <a:t>padding-bottom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dirty="0"/>
              <a:t>padding-left</a:t>
            </a:r>
            <a:endParaRPr lang="en-US" altLang="ko-KR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53334E-2D52-704B-A7D4-0FA4FB59A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87E061-77D9-0C4C-887C-AEE37A664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4DE22E-E1E4-2F4F-918E-85612A2BB9A8}"/>
              </a:ext>
            </a:extLst>
          </p:cNvPr>
          <p:cNvSpPr txBox="1"/>
          <p:nvPr/>
        </p:nvSpPr>
        <p:spPr>
          <a:xfrm>
            <a:off x="981433" y="3037060"/>
            <a:ext cx="259228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div {</a:t>
            </a:r>
            <a:r>
              <a:rPr lang="ko-KR" altLang="en-US" dirty="0"/>
              <a:t> </a:t>
            </a:r>
            <a:r>
              <a:rPr lang="en-US" dirty="0"/>
              <a:t>padding-top: 50px;</a:t>
            </a:r>
            <a:r>
              <a:rPr lang="ko-KR" altLang="en-US" dirty="0"/>
              <a:t> </a:t>
            </a:r>
            <a:r>
              <a:rPr lang="en-US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6D4998-43D7-A641-8EB0-CB4A689BFFFE}"/>
              </a:ext>
            </a:extLst>
          </p:cNvPr>
          <p:cNvSpPr txBox="1"/>
          <p:nvPr/>
        </p:nvSpPr>
        <p:spPr>
          <a:xfrm>
            <a:off x="628650" y="3574849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축약형으로</a:t>
            </a:r>
            <a:r>
              <a:rPr lang="ko-KR" altLang="en-US" dirty="0"/>
              <a:t> 사용하기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B31F9-53A9-874D-A11E-DCD78CCA681B}"/>
              </a:ext>
            </a:extLst>
          </p:cNvPr>
          <p:cNvSpPr txBox="1"/>
          <p:nvPr/>
        </p:nvSpPr>
        <p:spPr>
          <a:xfrm>
            <a:off x="981433" y="3944181"/>
            <a:ext cx="5318348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padding: 25px 50px 75px 100px;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en-US" altLang="ko-KR" sz="1600" dirty="0"/>
              <a:t>/</a:t>
            </a:r>
            <a:r>
              <a:rPr lang="ko-KR" altLang="en-US" sz="1600" dirty="0"/>
              <a:t>* 왼쪽부터 위에서 시작해서 시계방향으로 설정 *</a:t>
            </a:r>
            <a:r>
              <a:rPr lang="en-US" altLang="ko-KR" sz="1600" dirty="0"/>
              <a:t>/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5B1292-5343-8D45-A5B2-DA294CD0788E}"/>
              </a:ext>
            </a:extLst>
          </p:cNvPr>
          <p:cNvSpPr txBox="1"/>
          <p:nvPr/>
        </p:nvSpPr>
        <p:spPr>
          <a:xfrm>
            <a:off x="981433" y="4658920"/>
            <a:ext cx="5318348" cy="33855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padding: 25px 50px 100px;</a:t>
            </a:r>
            <a:r>
              <a:rPr lang="ko-KR" altLang="en-US" sz="1600" dirty="0"/>
              <a:t> </a:t>
            </a:r>
            <a:r>
              <a:rPr lang="en-US" altLang="ko-KR" sz="1600" dirty="0"/>
              <a:t>/</a:t>
            </a:r>
            <a:r>
              <a:rPr lang="ko-KR" altLang="en-US" sz="1600" dirty="0"/>
              <a:t>* 위</a:t>
            </a:r>
            <a:r>
              <a:rPr lang="en-US" altLang="ko-KR" sz="1600" dirty="0"/>
              <a:t>,</a:t>
            </a:r>
            <a:r>
              <a:rPr lang="ko-KR" altLang="en-US" sz="1600" dirty="0"/>
              <a:t> 왼쪽</a:t>
            </a:r>
            <a:r>
              <a:rPr lang="en-US" altLang="ko-KR" sz="1600" dirty="0"/>
              <a:t>/</a:t>
            </a:r>
            <a:r>
              <a:rPr lang="ko-KR" altLang="en-US" sz="1600" dirty="0"/>
              <a:t>오른쪽</a:t>
            </a:r>
            <a:r>
              <a:rPr lang="en-US" altLang="ko-KR" sz="1600" dirty="0"/>
              <a:t>,</a:t>
            </a:r>
            <a:r>
              <a:rPr lang="ko-KR" altLang="en-US" sz="1600" dirty="0"/>
              <a:t> 밑 *</a:t>
            </a:r>
            <a:r>
              <a:rPr lang="en-US" altLang="ko-KR" sz="1600" dirty="0"/>
              <a:t>/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32DB57-D501-FF41-ACFF-E0F480DF526B}"/>
              </a:ext>
            </a:extLst>
          </p:cNvPr>
          <p:cNvSpPr txBox="1"/>
          <p:nvPr/>
        </p:nvSpPr>
        <p:spPr>
          <a:xfrm>
            <a:off x="981433" y="5146343"/>
            <a:ext cx="5318348" cy="33855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padding: 25px 100px;</a:t>
            </a:r>
            <a:r>
              <a:rPr lang="ko-KR" altLang="en-US" sz="1600" dirty="0"/>
              <a:t>  </a:t>
            </a:r>
            <a:r>
              <a:rPr lang="en-US" altLang="ko-KR" sz="1600" dirty="0"/>
              <a:t>/</a:t>
            </a:r>
            <a:r>
              <a:rPr lang="ko-KR" altLang="en-US" sz="1600" dirty="0"/>
              <a:t>* 위</a:t>
            </a:r>
            <a:r>
              <a:rPr lang="en-US" altLang="ko-KR" sz="1600" dirty="0"/>
              <a:t>/</a:t>
            </a:r>
            <a:r>
              <a:rPr lang="ko-KR" altLang="en-US" sz="1600" dirty="0"/>
              <a:t>아래</a:t>
            </a:r>
            <a:r>
              <a:rPr lang="en-US" altLang="ko-KR" sz="1600" dirty="0"/>
              <a:t>,</a:t>
            </a:r>
            <a:r>
              <a:rPr lang="ko-KR" altLang="en-US" sz="1600" dirty="0"/>
              <a:t> 왼쪽</a:t>
            </a:r>
            <a:r>
              <a:rPr lang="en-US" altLang="ko-KR" sz="1600" dirty="0"/>
              <a:t>/</a:t>
            </a:r>
            <a:r>
              <a:rPr lang="ko-KR" altLang="en-US" sz="1600" dirty="0"/>
              <a:t>오른쪽 *</a:t>
            </a:r>
            <a:r>
              <a:rPr lang="en-US" altLang="ko-KR" sz="1600" dirty="0"/>
              <a:t>/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B853FF-6089-B147-BCD5-E3B45BBEFBA1}"/>
              </a:ext>
            </a:extLst>
          </p:cNvPr>
          <p:cNvSpPr txBox="1"/>
          <p:nvPr/>
        </p:nvSpPr>
        <p:spPr>
          <a:xfrm>
            <a:off x="981433" y="5643475"/>
            <a:ext cx="5318348" cy="33855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padding: 25px;</a:t>
            </a:r>
            <a:r>
              <a:rPr lang="ko-KR" altLang="en-US" sz="1600" dirty="0"/>
              <a:t>  </a:t>
            </a:r>
            <a:r>
              <a:rPr lang="en-US" altLang="ko-KR" sz="1600" dirty="0"/>
              <a:t>/</a:t>
            </a:r>
            <a:r>
              <a:rPr lang="ko-KR" altLang="en-US" sz="1600" dirty="0"/>
              <a:t>* 네 방향 </a:t>
            </a:r>
            <a:r>
              <a:rPr lang="ko-KR" altLang="en-US" sz="1600" dirty="0" err="1"/>
              <a:t>동일값</a:t>
            </a:r>
            <a:r>
              <a:rPr lang="ko-KR" altLang="en-US" sz="1600" dirty="0"/>
              <a:t> *</a:t>
            </a:r>
            <a:r>
              <a:rPr lang="en-US" altLang="ko-KR" sz="1600" dirty="0"/>
              <a:t>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712666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976" y="2289743"/>
            <a:ext cx="2396588" cy="266778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리스트와 아이템에 배경에 색 입히기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187188" y="1422557"/>
            <a:ext cx="5713092" cy="463727"/>
          </a:xfrm>
        </p:spPr>
        <p:txBody>
          <a:bodyPr/>
          <a:lstStyle/>
          <a:p>
            <a:r>
              <a:rPr lang="en-US" altLang="ko-KR" dirty="0"/>
              <a:t>background</a:t>
            </a:r>
            <a:r>
              <a:rPr lang="ko-KR" altLang="en-US" dirty="0"/>
              <a:t> </a:t>
            </a:r>
            <a:r>
              <a:rPr lang="ko-KR" altLang="en-US" dirty="0" err="1"/>
              <a:t>프로퍼티</a:t>
            </a:r>
            <a:r>
              <a:rPr lang="ko-KR" altLang="en-US" dirty="0"/>
              <a:t> 이용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4655840" y="4454949"/>
            <a:ext cx="216023" cy="20990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/>
          <p:cNvCxnSpPr>
            <a:stCxn id="58" idx="3"/>
            <a:endCxn id="39" idx="2"/>
          </p:cNvCxnSpPr>
          <p:nvPr/>
        </p:nvCxnSpPr>
        <p:spPr>
          <a:xfrm flipV="1">
            <a:off x="4192499" y="4559900"/>
            <a:ext cx="463341" cy="84259"/>
          </a:xfrm>
          <a:prstGeom prst="straightConnector1">
            <a:avLst/>
          </a:prstGeom>
          <a:ln w="952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4442918" y="5082007"/>
            <a:ext cx="458235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250975" y="5148760"/>
            <a:ext cx="13003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padding-left : 50px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987921" y="3599810"/>
            <a:ext cx="968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padding-</a:t>
            </a:r>
          </a:p>
          <a:p>
            <a:r>
              <a:rPr lang="en-US" altLang="ko-KR" sz="1000" dirty="0">
                <a:solidFill>
                  <a:srgbClr val="C00000"/>
                </a:solidFill>
              </a:rPr>
              <a:t>top : 10px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016642" y="4162863"/>
            <a:ext cx="9877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margin-</a:t>
            </a:r>
          </a:p>
          <a:p>
            <a:r>
              <a:rPr lang="en-US" altLang="ko-KR" sz="1000" dirty="0">
                <a:solidFill>
                  <a:srgbClr val="C00000"/>
                </a:solidFill>
              </a:rPr>
              <a:t>bottom :  5px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038851" y="5167501"/>
            <a:ext cx="1386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padding-right : 10px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1187624" y="2337433"/>
            <a:ext cx="2955693" cy="2031325"/>
          </a:xfrm>
          <a:prstGeom prst="roundRect">
            <a:avLst>
              <a:gd name="adj" fmla="val 3271"/>
            </a:avLst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400" b="1" dirty="0" err="1"/>
              <a:t>ul</a:t>
            </a:r>
            <a:r>
              <a:rPr lang="en-US" altLang="ko-KR" sz="1400" b="1" dirty="0"/>
              <a:t>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>
                <a:solidFill>
                  <a:srgbClr val="C00000"/>
                </a:solidFill>
              </a:rPr>
              <a:t>background : goldenrod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padding : 10px </a:t>
            </a:r>
            <a:r>
              <a:rPr lang="en-US" altLang="ko-KR" sz="1400" dirty="0" err="1"/>
              <a:t>10px</a:t>
            </a:r>
            <a:r>
              <a:rPr lang="en-US" altLang="ko-KR" sz="1400" dirty="0"/>
              <a:t> </a:t>
            </a:r>
            <a:r>
              <a:rPr lang="en-US" altLang="ko-KR" sz="1400" dirty="0" err="1"/>
              <a:t>10px</a:t>
            </a:r>
            <a:r>
              <a:rPr lang="en-US" altLang="ko-KR" sz="1400" dirty="0"/>
              <a:t> 50px;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b="1" dirty="0" err="1"/>
              <a:t>ul</a:t>
            </a:r>
            <a:r>
              <a:rPr lang="en-US" altLang="ko-KR" sz="1400" b="1" dirty="0"/>
              <a:t> li { </a:t>
            </a:r>
            <a:r>
              <a:rPr lang="en-US" altLang="ko-KR" sz="1400" dirty="0"/>
              <a:t>/* </a:t>
            </a:r>
            <a:r>
              <a:rPr lang="en-US" altLang="ko-KR" sz="1400" dirty="0" err="1"/>
              <a:t>ul</a:t>
            </a:r>
            <a:r>
              <a:rPr lang="ko-KR" altLang="en-US" sz="1400" dirty="0"/>
              <a:t>의 자손 </a:t>
            </a:r>
            <a:r>
              <a:rPr lang="en-US" altLang="ko-KR" sz="1400" dirty="0"/>
              <a:t>li */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>
                <a:solidFill>
                  <a:srgbClr val="C00000"/>
                </a:solidFill>
              </a:rPr>
              <a:t>background : </a:t>
            </a:r>
            <a:r>
              <a:rPr lang="en-US" altLang="ko-KR" sz="1400" b="1" dirty="0" err="1">
                <a:solidFill>
                  <a:srgbClr val="C00000"/>
                </a:solidFill>
              </a:rPr>
              <a:t>greenyellow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margin-bottom : 5px;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266727" y="2060848"/>
            <a:ext cx="9829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C00000"/>
                </a:solidFill>
              </a:rPr>
              <a:t>CSS </a:t>
            </a:r>
            <a:r>
              <a:rPr lang="ko-KR" altLang="en-US" sz="1050" dirty="0">
                <a:solidFill>
                  <a:srgbClr val="C00000"/>
                </a:solidFill>
              </a:rPr>
              <a:t>스타일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569769" y="4521048"/>
            <a:ext cx="16227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마커</a:t>
            </a:r>
            <a:r>
              <a:rPr lang="en-US" altLang="ko-KR" sz="1000" dirty="0"/>
              <a:t>(</a:t>
            </a:r>
            <a:r>
              <a:rPr lang="ko-KR" altLang="en-US" sz="1000" dirty="0"/>
              <a:t>아이템바깥에 있음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24" name="모서리가 둥근 사각형 설명선 23"/>
          <p:cNvSpPr/>
          <p:nvPr/>
        </p:nvSpPr>
        <p:spPr>
          <a:xfrm>
            <a:off x="5895545" y="3219878"/>
            <a:ext cx="836694" cy="216024"/>
          </a:xfrm>
          <a:prstGeom prst="wedgeRoundRectCallout">
            <a:avLst>
              <a:gd name="adj1" fmla="val 3884"/>
              <a:gd name="adj2" fmla="val 2391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&lt;</a:t>
            </a:r>
            <a:r>
              <a:rPr lang="en-US" altLang="ko-KR" sz="1000" dirty="0" err="1">
                <a:solidFill>
                  <a:schemeClr val="tx1"/>
                </a:solidFill>
              </a:rPr>
              <a:t>ul</a:t>
            </a:r>
            <a:r>
              <a:rPr lang="en-US" altLang="ko-KR" sz="1000" dirty="0">
                <a:solidFill>
                  <a:schemeClr val="tx1"/>
                </a:solidFill>
              </a:rPr>
              <a:t>&gt; </a:t>
            </a:r>
            <a:r>
              <a:rPr lang="ko-KR" altLang="en-US" sz="1000" dirty="0">
                <a:solidFill>
                  <a:schemeClr val="tx1"/>
                </a:solidFill>
              </a:rPr>
              <a:t>영역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442918" y="4721967"/>
            <a:ext cx="0" cy="410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4905728" y="4721967"/>
            <a:ext cx="0" cy="410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6442932" y="5082007"/>
            <a:ext cx="200855" cy="0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6643787" y="4721967"/>
            <a:ext cx="0" cy="410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6725662" y="4721967"/>
            <a:ext cx="0" cy="410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6732240" y="5082007"/>
            <a:ext cx="200855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6588224" y="4389519"/>
            <a:ext cx="4284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6588224" y="4435215"/>
            <a:ext cx="4284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>
            <a:off x="6941449" y="4244618"/>
            <a:ext cx="0" cy="141635"/>
          </a:xfrm>
          <a:prstGeom prst="straightConnector1">
            <a:avLst/>
          </a:prstGeom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>
            <a:off x="6948264" y="4442567"/>
            <a:ext cx="0" cy="141635"/>
          </a:xfrm>
          <a:prstGeom prst="straightConnector1">
            <a:avLst/>
          </a:prstGeom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6578698" y="3836060"/>
            <a:ext cx="4284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6578698" y="3927802"/>
            <a:ext cx="4284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6931923" y="3684581"/>
            <a:ext cx="0" cy="141635"/>
          </a:xfrm>
          <a:prstGeom prst="straightConnector1">
            <a:avLst/>
          </a:prstGeom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>
            <a:off x="6938738" y="3921998"/>
            <a:ext cx="0" cy="141635"/>
          </a:xfrm>
          <a:prstGeom prst="straightConnector1">
            <a:avLst/>
          </a:prstGeom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모서리가 둥근 사각형 설명선 56"/>
          <p:cNvSpPr/>
          <p:nvPr/>
        </p:nvSpPr>
        <p:spPr>
          <a:xfrm>
            <a:off x="5364088" y="3524461"/>
            <a:ext cx="836694" cy="216024"/>
          </a:xfrm>
          <a:prstGeom prst="wedgeRoundRectCallout">
            <a:avLst>
              <a:gd name="adj1" fmla="val -8696"/>
              <a:gd name="adj2" fmla="val 1767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&lt;li&gt; </a:t>
            </a:r>
            <a:r>
              <a:rPr lang="ko-KR" altLang="en-US" sz="1000" dirty="0">
                <a:solidFill>
                  <a:schemeClr val="tx1"/>
                </a:solidFill>
              </a:rPr>
              <a:t>영역</a:t>
            </a:r>
          </a:p>
        </p:txBody>
      </p:sp>
    </p:spTree>
    <p:extLst>
      <p:ext uri="{BB962C8B-B14F-4D97-AF65-F5344CB8AC3E}">
        <p14:creationId xmlns:p14="http://schemas.microsoft.com/office/powerpoint/2010/main" val="3784428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마커의 위치</a:t>
            </a:r>
            <a:r>
              <a:rPr lang="en-US" altLang="ko-KR"/>
              <a:t>, list-style-position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37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403648" y="2420888"/>
            <a:ext cx="5820039" cy="3212882"/>
            <a:chOff x="1499579" y="2924944"/>
            <a:chExt cx="5820039" cy="321288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88024" y="2996952"/>
              <a:ext cx="2531594" cy="2818064"/>
            </a:xfrm>
            <a:prstGeom prst="rect">
              <a:avLst/>
            </a:prstGeom>
          </p:spPr>
        </p:pic>
        <p:sp>
          <p:nvSpPr>
            <p:cNvPr id="4" name="모서리가 둥근 직사각형 3"/>
            <p:cNvSpPr/>
            <p:nvPr/>
          </p:nvSpPr>
          <p:spPr>
            <a:xfrm>
              <a:off x="1499579" y="3181127"/>
              <a:ext cx="2952328" cy="2724150"/>
            </a:xfrm>
            <a:prstGeom prst="roundRect">
              <a:avLst>
                <a:gd name="adj" fmla="val 2665"/>
              </a:avLst>
            </a:prstGeom>
            <a:noFill/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b="1" dirty="0" err="1"/>
                <a:t>ul</a:t>
              </a:r>
              <a:r>
                <a:rPr lang="en-US" altLang="ko-KR" sz="1400" b="1" dirty="0"/>
                <a:t> {</a:t>
              </a:r>
            </a:p>
            <a:p>
              <a:pPr defTabSz="180000"/>
              <a:r>
                <a:rPr lang="en-US" altLang="ko-KR" sz="1400" dirty="0"/>
                <a:t>	background : goldenrod;</a:t>
              </a:r>
            </a:p>
            <a:p>
              <a:pPr defTabSz="180000"/>
              <a:r>
                <a:rPr lang="en-US" altLang="ko-KR" sz="1400" dirty="0"/>
                <a:t>	padding : 10px </a:t>
              </a:r>
              <a:r>
                <a:rPr lang="en-US" altLang="ko-KR" sz="1400" dirty="0" err="1"/>
                <a:t>10px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10px</a:t>
              </a:r>
              <a:r>
                <a:rPr lang="en-US" altLang="ko-KR" sz="1400" dirty="0"/>
                <a:t> 50px;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b="1" dirty="0">
                  <a:solidFill>
                    <a:srgbClr val="C00000"/>
                  </a:solidFill>
                </a:rPr>
                <a:t>list-style-position : inside</a:t>
              </a:r>
              <a:r>
                <a:rPr lang="en-US" altLang="ko-KR" sz="1400" b="1" i="1" dirty="0"/>
                <a:t>;</a:t>
              </a:r>
            </a:p>
            <a:p>
              <a:pPr defTabSz="180000"/>
              <a:r>
                <a:rPr lang="en-US" altLang="ko-KR" sz="1400" dirty="0"/>
                <a:t>}</a:t>
              </a:r>
            </a:p>
            <a:p>
              <a:pPr defTabSz="180000"/>
              <a:endParaRPr lang="en-US" altLang="ko-KR" sz="1400" dirty="0"/>
            </a:p>
            <a:p>
              <a:pPr defTabSz="180000"/>
              <a:r>
                <a:rPr lang="en-US" altLang="ko-KR" sz="1400" b="1" dirty="0" err="1"/>
                <a:t>ul</a:t>
              </a:r>
              <a:r>
                <a:rPr lang="en-US" altLang="ko-KR" sz="1400" b="1" dirty="0"/>
                <a:t> li {</a:t>
              </a:r>
            </a:p>
            <a:p>
              <a:pPr defTabSz="180000"/>
              <a:r>
                <a:rPr lang="en-US" altLang="ko-KR" sz="1400" b="1" dirty="0"/>
                <a:t>	</a:t>
              </a:r>
              <a:r>
                <a:rPr lang="en-US" altLang="ko-KR" sz="1400" dirty="0"/>
                <a:t>background : </a:t>
              </a:r>
              <a:r>
                <a:rPr lang="en-US" altLang="ko-KR" sz="1400" dirty="0" err="1"/>
                <a:t>greenyellow</a:t>
              </a:r>
              <a:r>
                <a:rPr lang="en-US" altLang="ko-KR" sz="1400" dirty="0"/>
                <a:t>;</a:t>
              </a:r>
            </a:p>
            <a:p>
              <a:pPr defTabSz="180000"/>
              <a:r>
                <a:rPr lang="en-US" altLang="ko-KR" sz="1400" dirty="0"/>
                <a:t>	margin-bottom : 5px;</a:t>
              </a:r>
            </a:p>
            <a:p>
              <a:pPr defTabSz="180000"/>
              <a:r>
                <a:rPr lang="en-US" altLang="ko-KR" sz="1400" dirty="0"/>
                <a:t>}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11947" y="5891605"/>
              <a:ext cx="23042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err="1"/>
                <a:t>마커가</a:t>
              </a:r>
              <a:r>
                <a:rPr lang="ko-KR" altLang="en-US" sz="1000" dirty="0"/>
                <a:t> 아이템 영역의 안쪽에 배치됨</a:t>
              </a:r>
            </a:p>
          </p:txBody>
        </p:sp>
        <p:sp>
          <p:nvSpPr>
            <p:cNvPr id="9" name="타원 8"/>
            <p:cNvSpPr/>
            <p:nvPr/>
          </p:nvSpPr>
          <p:spPr>
            <a:xfrm>
              <a:off x="5293139" y="4743402"/>
              <a:ext cx="216023" cy="209902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82758" y="2924944"/>
              <a:ext cx="8691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rgbClr val="C00000"/>
                  </a:solidFill>
                </a:rPr>
                <a:t>CSS </a:t>
              </a:r>
              <a:r>
                <a:rPr lang="ko-KR" altLang="en-US" sz="1050" dirty="0">
                  <a:solidFill>
                    <a:srgbClr val="C00000"/>
                  </a:solidFill>
                </a:rPr>
                <a:t>스타일</a:t>
              </a:r>
            </a:p>
          </p:txBody>
        </p:sp>
        <p:sp>
          <p:nvSpPr>
            <p:cNvPr id="7" name="자유형 6"/>
            <p:cNvSpPr/>
            <p:nvPr/>
          </p:nvSpPr>
          <p:spPr>
            <a:xfrm>
              <a:off x="4019859" y="4005065"/>
              <a:ext cx="1285020" cy="850950"/>
            </a:xfrm>
            <a:custGeom>
              <a:avLst/>
              <a:gdLst>
                <a:gd name="connsiteX0" fmla="*/ 0 w 1395663"/>
                <a:gd name="connsiteY0" fmla="*/ 0 h 664251"/>
                <a:gd name="connsiteX1" fmla="*/ 657726 w 1395663"/>
                <a:gd name="connsiteY1" fmla="*/ 156410 h 664251"/>
                <a:gd name="connsiteX2" fmla="*/ 830179 w 1395663"/>
                <a:gd name="connsiteY2" fmla="*/ 613610 h 664251"/>
                <a:gd name="connsiteX3" fmla="*/ 1395663 w 1395663"/>
                <a:gd name="connsiteY3" fmla="*/ 657726 h 66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5663" h="664251">
                  <a:moveTo>
                    <a:pt x="0" y="0"/>
                  </a:moveTo>
                  <a:cubicBezTo>
                    <a:pt x="259681" y="27071"/>
                    <a:pt x="519363" y="54142"/>
                    <a:pt x="657726" y="156410"/>
                  </a:cubicBezTo>
                  <a:cubicBezTo>
                    <a:pt x="796089" y="258678"/>
                    <a:pt x="707190" y="530057"/>
                    <a:pt x="830179" y="613610"/>
                  </a:cubicBezTo>
                  <a:cubicBezTo>
                    <a:pt x="953168" y="697163"/>
                    <a:pt x="1301416" y="650373"/>
                    <a:pt x="1395663" y="657726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363790"/>
            <a:ext cx="7596336" cy="476707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1E7D09D8-D135-9A4B-ABEF-B1AE6D901F69}"/>
              </a:ext>
            </a:extLst>
          </p:cNvPr>
          <p:cNvSpPr/>
          <p:nvPr/>
        </p:nvSpPr>
        <p:spPr>
          <a:xfrm>
            <a:off x="107504" y="6237312"/>
            <a:ext cx="432048" cy="44526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605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50348" y="169321"/>
            <a:ext cx="5878011" cy="1077229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마커</a:t>
            </a:r>
            <a:r>
              <a:rPr lang="ko-KR" altLang="en-US" dirty="0"/>
              <a:t> 종류</a:t>
            </a:r>
            <a:r>
              <a:rPr lang="en-US" altLang="ko-KR" dirty="0"/>
              <a:t>, list-style-type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94" y="1055936"/>
            <a:ext cx="7956376" cy="678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5FD434-5E0C-3046-BA2C-70FBC48ED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052042"/>
            <a:ext cx="2952798" cy="418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688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50348" y="169321"/>
            <a:ext cx="5878011" cy="1077229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마커</a:t>
            </a:r>
            <a:r>
              <a:rPr lang="ko-KR" altLang="en-US" dirty="0"/>
              <a:t> 종류</a:t>
            </a:r>
            <a:r>
              <a:rPr lang="en-US" altLang="ko-KR" dirty="0"/>
              <a:t>, list-style-type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6803DFE-B63D-9B44-B0F2-014608BCF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058" y="2461662"/>
            <a:ext cx="3045393" cy="383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424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EEAF3-44C7-D34A-8B6A-93B1E89CE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정리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C67B0-DAA9-AF42-918F-1628C7D29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85763" indent="-385763">
              <a:lnSpc>
                <a:spcPct val="110000"/>
              </a:lnSpc>
              <a:buFont typeface="+mj-lt"/>
              <a:buAutoNum type="arabicPeriod" startAt="3"/>
            </a:pPr>
            <a:r>
              <a:rPr lang="en-US" altLang="ko-KR" dirty="0"/>
              <a:t>CSS3 </a:t>
            </a:r>
            <a:r>
              <a:rPr lang="ko-KR" altLang="en-US" dirty="0" err="1"/>
              <a:t>셀렉터</a:t>
            </a:r>
            <a:r>
              <a:rPr lang="en-US" altLang="ko-KR" dirty="0"/>
              <a:t> </a:t>
            </a:r>
            <a:r>
              <a:rPr lang="ko-KR" altLang="en-US" dirty="0"/>
              <a:t>만드는 방법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HTML </a:t>
            </a:r>
            <a:r>
              <a:rPr lang="ko-KR" altLang="en-US" dirty="0"/>
              <a:t>태그의 모양을 꾸밀 스타일 시트를 선택하는 기능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기본적인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태그 이름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class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id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 err="1"/>
              <a:t>셀렉터</a:t>
            </a:r>
            <a:r>
              <a:rPr lang="ko-KR" altLang="en-US" dirty="0"/>
              <a:t> 조합하기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자식 </a:t>
            </a:r>
            <a:r>
              <a:rPr lang="ko-KR" altLang="en-US" dirty="0" err="1"/>
              <a:t>셀렉터와</a:t>
            </a:r>
            <a:r>
              <a:rPr lang="ko-KR" altLang="en-US" dirty="0"/>
              <a:t> 자손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동위 </a:t>
            </a:r>
            <a:r>
              <a:rPr lang="ko-KR" altLang="en-US" dirty="0" err="1"/>
              <a:t>셀렉터</a:t>
            </a:r>
            <a:r>
              <a:rPr lang="en-US" altLang="ko-KR" dirty="0"/>
              <a:t>(Sibling Selector)</a:t>
            </a:r>
          </a:p>
          <a:p>
            <a:pPr lvl="2">
              <a:lnSpc>
                <a:spcPct val="110000"/>
              </a:lnSpc>
            </a:pPr>
            <a:r>
              <a:rPr lang="ko-KR" altLang="en-US" b="1" dirty="0"/>
              <a:t>일반 형제 </a:t>
            </a:r>
            <a:r>
              <a:rPr lang="ko-KR" altLang="en-US" b="1" dirty="0" err="1"/>
              <a:t>셀렉터</a:t>
            </a:r>
            <a:r>
              <a:rPr lang="en-US" altLang="ko-KR" b="1" dirty="0"/>
              <a:t>(</a:t>
            </a:r>
            <a:r>
              <a:rPr lang="en-US" b="1" dirty="0"/>
              <a:t>General Sibling Combinator)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전체 </a:t>
            </a:r>
            <a:r>
              <a:rPr lang="ko-KR" altLang="en-US" dirty="0" err="1"/>
              <a:t>셀렉터와</a:t>
            </a:r>
            <a:r>
              <a:rPr lang="ko-KR" altLang="en-US" dirty="0"/>
              <a:t> 속성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lvl="3">
              <a:lnSpc>
                <a:spcPct val="110000"/>
              </a:lnSpc>
            </a:pPr>
            <a:r>
              <a:rPr lang="ko-KR" altLang="en-US" dirty="0"/>
              <a:t>속성 </a:t>
            </a:r>
            <a:r>
              <a:rPr lang="ko-KR" altLang="en-US" dirty="0" err="1"/>
              <a:t>셀렉터는</a:t>
            </a:r>
            <a:r>
              <a:rPr lang="ko-KR" altLang="en-US" dirty="0"/>
              <a:t> 속성값에 패턴 </a:t>
            </a:r>
            <a:r>
              <a:rPr lang="ko-KR" altLang="en-US" dirty="0" err="1"/>
              <a:t>매칭을</a:t>
            </a:r>
            <a:r>
              <a:rPr lang="ko-KR" altLang="en-US" dirty="0"/>
              <a:t> 응용해 속성값을 이용한 스타일 적용이 가능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가상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r>
              <a:rPr lang="en-US" altLang="ko-KR" dirty="0"/>
              <a:t>(pseudo-class)</a:t>
            </a:r>
            <a:r>
              <a:rPr lang="ko-KR" altLang="en-US" dirty="0"/>
              <a:t>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어떤 조건이나 상황에서 스타일을 적용하도록 만든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en-US" altLang="ko-KR" dirty="0" err="1"/>
              <a:t>a:visited</a:t>
            </a:r>
            <a:r>
              <a:rPr lang="en-US" altLang="ko-KR" dirty="0"/>
              <a:t> { color : green; }</a:t>
            </a:r>
          </a:p>
          <a:p>
            <a:pPr lvl="2">
              <a:lnSpc>
                <a:spcPct val="110000"/>
              </a:lnSpc>
            </a:pP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4736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50348" y="169321"/>
            <a:ext cx="5878011" cy="1077229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마커</a:t>
            </a:r>
            <a:r>
              <a:rPr lang="ko-KR" altLang="en-US" dirty="0"/>
              <a:t> 종류</a:t>
            </a:r>
            <a:r>
              <a:rPr lang="en-US" altLang="ko-KR" dirty="0"/>
              <a:t>, list-style-type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DBAF031-71BB-8C4B-A109-E35FED08D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955282"/>
            <a:ext cx="3528392" cy="442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0211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56518-A1B1-1943-81D3-2BFC47383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37603"/>
          </a:xfrm>
        </p:spPr>
        <p:txBody>
          <a:bodyPr/>
          <a:lstStyle/>
          <a:p>
            <a:r>
              <a:rPr lang="ko-KR" altLang="en-US" dirty="0" err="1"/>
              <a:t>마커</a:t>
            </a:r>
            <a:r>
              <a:rPr lang="ko-KR" altLang="en-US" dirty="0"/>
              <a:t> 종류</a:t>
            </a:r>
            <a:r>
              <a:rPr lang="en-US" altLang="ko-KR" dirty="0"/>
              <a:t>, list-style-type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93070B-FA42-2146-A36D-04C741547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0" y="1700808"/>
            <a:ext cx="4267200" cy="35814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509207-4ADA-BF4F-9810-4B6A233EE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56066-6851-9043-AE63-1CCF12609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98160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2636912"/>
            <a:ext cx="2356272" cy="274691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</a:t>
            </a:r>
            <a:r>
              <a:rPr lang="ko-KR" altLang="en-US" dirty="0" err="1"/>
              <a:t>마커</a:t>
            </a:r>
            <a:r>
              <a:rPr lang="en-US" altLang="ko-KR" dirty="0"/>
              <a:t>, list-style-image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469591" y="1474172"/>
            <a:ext cx="5713092" cy="731770"/>
          </a:xfrm>
        </p:spPr>
        <p:txBody>
          <a:bodyPr>
            <a:normAutofit/>
          </a:bodyPr>
          <a:lstStyle/>
          <a:p>
            <a:r>
              <a:rPr lang="en-US" altLang="ko-KR" dirty="0"/>
              <a:t>list-style-image</a:t>
            </a:r>
          </a:p>
          <a:p>
            <a:pPr lvl="1"/>
            <a:r>
              <a:rPr lang="ko-KR" altLang="en-US" dirty="0"/>
              <a:t>사용자가 이미지 </a:t>
            </a:r>
            <a:r>
              <a:rPr lang="ko-KR" altLang="en-US" dirty="0" err="1"/>
              <a:t>마커</a:t>
            </a:r>
            <a:r>
              <a:rPr lang="ko-KR" altLang="en-US" dirty="0"/>
              <a:t> 작성 가능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199891" y="2792321"/>
            <a:ext cx="4073401" cy="2724150"/>
          </a:xfrm>
          <a:prstGeom prst="roundRect">
            <a:avLst>
              <a:gd name="adj" fmla="val 2090"/>
            </a:avLst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 err="1"/>
              <a:t>ul</a:t>
            </a:r>
            <a:r>
              <a:rPr lang="en-US" altLang="ko-KR" sz="1400" b="1" dirty="0"/>
              <a:t> {</a:t>
            </a:r>
          </a:p>
          <a:p>
            <a:pPr defTabSz="180000"/>
            <a:r>
              <a:rPr lang="en-US" altLang="ko-KR" sz="1400" dirty="0"/>
              <a:t>	background : goldenrod;</a:t>
            </a:r>
          </a:p>
          <a:p>
            <a:pPr defTabSz="180000"/>
            <a:r>
              <a:rPr lang="en-US" altLang="ko-KR" sz="1400" dirty="0"/>
              <a:t>	padding : 10px </a:t>
            </a:r>
            <a:r>
              <a:rPr lang="en-US" altLang="ko-KR" sz="1400" dirty="0" err="1"/>
              <a:t>10px</a:t>
            </a:r>
            <a:r>
              <a:rPr lang="en-US" altLang="ko-KR" sz="1400" dirty="0"/>
              <a:t> </a:t>
            </a:r>
            <a:r>
              <a:rPr lang="en-US" altLang="ko-KR" sz="1400" dirty="0" err="1"/>
              <a:t>10px</a:t>
            </a:r>
            <a:r>
              <a:rPr lang="en-US" altLang="ko-KR" sz="1400" dirty="0"/>
              <a:t> 50px;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>
                <a:solidFill>
                  <a:srgbClr val="C00000"/>
                </a:solidFill>
              </a:rPr>
              <a:t>list-style-image : </a:t>
            </a:r>
            <a:r>
              <a:rPr lang="en-US" altLang="ko-KR" sz="1400" b="1" dirty="0" err="1">
                <a:solidFill>
                  <a:srgbClr val="C00000"/>
                </a:solidFill>
              </a:rPr>
              <a:t>url</a:t>
            </a:r>
            <a:r>
              <a:rPr lang="en-US" altLang="ko-KR" sz="1400" b="1" dirty="0">
                <a:solidFill>
                  <a:srgbClr val="C00000"/>
                </a:solidFill>
              </a:rPr>
              <a:t>("media/marker.png");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b="1" dirty="0" err="1"/>
              <a:t>ul</a:t>
            </a:r>
            <a:r>
              <a:rPr lang="en-US" altLang="ko-KR" sz="1400" b="1" dirty="0"/>
              <a:t> li {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dirty="0"/>
              <a:t>background : </a:t>
            </a:r>
            <a:r>
              <a:rPr lang="en-US" altLang="ko-KR" sz="1400" dirty="0" err="1"/>
              <a:t>greenyellow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margin-bottom : 5px;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4132" y="5430721"/>
            <a:ext cx="22322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모든 아이템에 동일한 이미지 마크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07210" y="2493347"/>
            <a:ext cx="8691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C00000"/>
                </a:solidFill>
              </a:rPr>
              <a:t>CSS </a:t>
            </a:r>
            <a:r>
              <a:rPr lang="ko-KR" altLang="en-US" sz="1050" dirty="0">
                <a:solidFill>
                  <a:srgbClr val="C00000"/>
                </a:solidFill>
              </a:rPr>
              <a:t>스타일</a:t>
            </a:r>
          </a:p>
        </p:txBody>
      </p:sp>
      <p:sp>
        <p:nvSpPr>
          <p:cNvPr id="4" name="자유형 3"/>
          <p:cNvSpPr/>
          <p:nvPr/>
        </p:nvSpPr>
        <p:spPr>
          <a:xfrm>
            <a:off x="4872299" y="3717483"/>
            <a:ext cx="1080120" cy="1080119"/>
          </a:xfrm>
          <a:custGeom>
            <a:avLst/>
            <a:gdLst>
              <a:gd name="connsiteX0" fmla="*/ 0 w 1276350"/>
              <a:gd name="connsiteY0" fmla="*/ 0 h 276429"/>
              <a:gd name="connsiteX1" fmla="*/ 314325 w 1276350"/>
              <a:gd name="connsiteY1" fmla="*/ 257175 h 276429"/>
              <a:gd name="connsiteX2" fmla="*/ 1276350 w 1276350"/>
              <a:gd name="connsiteY2" fmla="*/ 238125 h 27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6350" h="276429">
                <a:moveTo>
                  <a:pt x="0" y="0"/>
                </a:moveTo>
                <a:cubicBezTo>
                  <a:pt x="50800" y="108744"/>
                  <a:pt x="101600" y="217488"/>
                  <a:pt x="314325" y="257175"/>
                </a:cubicBezTo>
                <a:cubicBezTo>
                  <a:pt x="527050" y="296862"/>
                  <a:pt x="901700" y="267493"/>
                  <a:pt x="1276350" y="23812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5624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C30711-60CD-8745-8C8A-AF48CA8CB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E110B2-CDC1-2F48-890A-68F51490B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B92DAC-7579-334A-9E5F-3FB95EB55C9C}"/>
              </a:ext>
            </a:extLst>
          </p:cNvPr>
          <p:cNvSpPr txBox="1"/>
          <p:nvPr/>
        </p:nvSpPr>
        <p:spPr>
          <a:xfrm>
            <a:off x="755576" y="620688"/>
            <a:ext cx="3248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리스트 단축 </a:t>
            </a:r>
            <a:r>
              <a:rPr lang="ko-KR" altLang="en-US" dirty="0" err="1"/>
              <a:t>프로퍼티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list-style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8C71D4-1493-2744-A182-6B527B173ECB}"/>
              </a:ext>
            </a:extLst>
          </p:cNvPr>
          <p:cNvSpPr txBox="1"/>
          <p:nvPr/>
        </p:nvSpPr>
        <p:spPr>
          <a:xfrm>
            <a:off x="827584" y="1340768"/>
            <a:ext cx="683462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list-style: </a:t>
            </a:r>
            <a:r>
              <a:rPr lang="en-US" i="1" dirty="0"/>
              <a:t>list-style-type</a:t>
            </a:r>
            <a:r>
              <a:rPr lang="en-US" dirty="0"/>
              <a:t> </a:t>
            </a:r>
            <a:r>
              <a:rPr lang="en-US" i="1" dirty="0"/>
              <a:t>list-style-position</a:t>
            </a:r>
            <a:r>
              <a:rPr lang="en-US" dirty="0"/>
              <a:t> </a:t>
            </a:r>
            <a:r>
              <a:rPr lang="en-US" i="1" dirty="0" err="1"/>
              <a:t>list-style-image</a:t>
            </a:r>
            <a:r>
              <a:rPr lang="en-US" dirty="0" err="1"/>
              <a:t>|initial|inherit</a:t>
            </a:r>
            <a:r>
              <a:rPr lang="en-US" dirty="0"/>
              <a:t>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2E6238-A231-684D-AD71-8D65396D2F68}"/>
              </a:ext>
            </a:extLst>
          </p:cNvPr>
          <p:cNvSpPr txBox="1"/>
          <p:nvPr/>
        </p:nvSpPr>
        <p:spPr>
          <a:xfrm>
            <a:off x="829217" y="2060848"/>
            <a:ext cx="36004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list-style-type: </a:t>
            </a:r>
            <a:r>
              <a:rPr lang="ko-KR" altLang="en-US" dirty="0" err="1"/>
              <a:t>마커</a:t>
            </a:r>
            <a:r>
              <a:rPr lang="ko-KR" altLang="en-US" dirty="0"/>
              <a:t> 스타일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list-style-position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마커의</a:t>
            </a:r>
            <a:r>
              <a:rPr lang="ko-KR" altLang="en-US" dirty="0"/>
              <a:t> 위치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list-style-image</a:t>
            </a:r>
            <a:r>
              <a:rPr lang="en-US" altLang="ko-KR" dirty="0"/>
              <a:t>:</a:t>
            </a:r>
            <a:r>
              <a:rPr lang="ko-KR" altLang="en-US" dirty="0"/>
              <a:t> 이미지 </a:t>
            </a:r>
            <a:r>
              <a:rPr lang="ko-KR" altLang="en-US" dirty="0" err="1"/>
              <a:t>마커</a:t>
            </a:r>
            <a:r>
              <a:rPr lang="ko-KR" altLang="en-US" dirty="0"/>
              <a:t>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기본값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dirty="0"/>
              <a:t>disc outside none</a:t>
            </a:r>
          </a:p>
        </p:txBody>
      </p:sp>
    </p:spTree>
    <p:extLst>
      <p:ext uri="{BB962C8B-B14F-4D97-AF65-F5344CB8AC3E}">
        <p14:creationId xmlns:p14="http://schemas.microsoft.com/office/powerpoint/2010/main" val="16362334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99593" y="193419"/>
            <a:ext cx="7184740" cy="1077229"/>
          </a:xfrm>
        </p:spPr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5-9 CSS3 </a:t>
            </a:r>
            <a:r>
              <a:rPr lang="ko-KR" altLang="en-US" dirty="0"/>
              <a:t>스타일을 응용하여 리스트로 메뉴 만들기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89372" y="1455452"/>
            <a:ext cx="4572000" cy="41319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050" dirty="0"/>
              <a:t>&lt;!DOCTYPE html&gt;</a:t>
            </a:r>
          </a:p>
          <a:p>
            <a:pPr defTabSz="180000"/>
            <a:r>
              <a:rPr lang="en-US" altLang="ko-KR" sz="1050" dirty="0"/>
              <a:t>&lt;html&gt;</a:t>
            </a:r>
          </a:p>
          <a:p>
            <a:pPr defTabSz="180000"/>
            <a:r>
              <a:rPr lang="en-US" altLang="ko-KR" sz="1050" dirty="0"/>
              <a:t>&lt;head&gt;&lt;title&gt;</a:t>
            </a:r>
            <a:r>
              <a:rPr lang="ko-KR" altLang="en-US" sz="1050" dirty="0"/>
              <a:t>리스트로 메뉴 만들기</a:t>
            </a:r>
            <a:r>
              <a:rPr lang="en-US" altLang="ko-KR" sz="1050" dirty="0"/>
              <a:t>&lt;/title&gt;</a:t>
            </a:r>
          </a:p>
          <a:p>
            <a:pPr defTabSz="180000"/>
            <a:r>
              <a:rPr lang="en-US" altLang="ko-KR" sz="1050" dirty="0"/>
              <a:t>&lt;style&gt;</a:t>
            </a:r>
          </a:p>
          <a:p>
            <a:pPr defTabSz="180000"/>
            <a:r>
              <a:rPr lang="en-US" altLang="ko-KR" sz="1050" b="1" dirty="0"/>
              <a:t>#</a:t>
            </a:r>
            <a:r>
              <a:rPr lang="en-US" altLang="ko-KR" sz="1050" b="1" dirty="0" err="1"/>
              <a:t>menubar</a:t>
            </a:r>
            <a:r>
              <a:rPr lang="en-US" altLang="ko-KR" sz="1050" b="1" dirty="0"/>
              <a:t> </a:t>
            </a:r>
            <a:r>
              <a:rPr lang="en-US" altLang="ko-KR" sz="1050" dirty="0"/>
              <a:t>{</a:t>
            </a:r>
          </a:p>
          <a:p>
            <a:pPr defTabSz="180000"/>
            <a:r>
              <a:rPr lang="en-US" altLang="ko-KR" sz="1050" dirty="0"/>
              <a:t>	background : olive;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dirty="0"/>
              <a:t>#</a:t>
            </a:r>
            <a:r>
              <a:rPr lang="en-US" altLang="ko-KR" sz="1050" dirty="0" err="1"/>
              <a:t>menubar</a:t>
            </a:r>
            <a:r>
              <a:rPr lang="en-US" altLang="ko-KR" sz="1050" dirty="0"/>
              <a:t> </a:t>
            </a:r>
            <a:r>
              <a:rPr lang="en-US" altLang="ko-KR" sz="1050" b="1" dirty="0" err="1"/>
              <a:t>ul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{ </a:t>
            </a:r>
            <a:r>
              <a:rPr lang="en-US" altLang="ko-KR" sz="1050" dirty="0"/>
              <a:t>/* </a:t>
            </a:r>
            <a:r>
              <a:rPr lang="ko-KR" altLang="en-US" sz="1050" dirty="0"/>
              <a:t>여백과 </a:t>
            </a:r>
            <a:r>
              <a:rPr lang="ko-KR" altLang="en-US" sz="1050" dirty="0" err="1"/>
              <a:t>패딩</a:t>
            </a:r>
            <a:r>
              <a:rPr lang="ko-KR" altLang="en-US" sz="1050" dirty="0"/>
              <a:t> 모두 </a:t>
            </a:r>
            <a:r>
              <a:rPr lang="en-US" altLang="ko-KR" sz="1050" dirty="0"/>
              <a:t>0</a:t>
            </a:r>
            <a:r>
              <a:rPr lang="ko-KR" altLang="en-US" sz="1050" dirty="0"/>
              <a:t> *</a:t>
            </a:r>
            <a:r>
              <a:rPr lang="en-US" altLang="ko-KR" sz="1050" dirty="0"/>
              <a:t>/</a:t>
            </a:r>
          </a:p>
          <a:p>
            <a:pPr defTabSz="180000"/>
            <a:r>
              <a:rPr lang="en-US" altLang="ko-KR" sz="1050" dirty="0"/>
              <a:t>	margin : 0;</a:t>
            </a:r>
          </a:p>
          <a:p>
            <a:pPr defTabSz="180000"/>
            <a:r>
              <a:rPr lang="en-US" altLang="ko-KR" sz="1050" dirty="0"/>
              <a:t>	padding : 0;</a:t>
            </a:r>
          </a:p>
          <a:p>
            <a:pPr defTabSz="180000"/>
            <a:r>
              <a:rPr lang="en-US" altLang="ko-KR" sz="1050" dirty="0"/>
              <a:t>	width</a:t>
            </a:r>
            <a:r>
              <a:rPr lang="ko-KR" altLang="en-US" sz="1050" dirty="0"/>
              <a:t> </a:t>
            </a:r>
            <a:r>
              <a:rPr lang="en-US" altLang="ko-KR" sz="1050" dirty="0"/>
              <a:t>: 567px;  /* </a:t>
            </a:r>
            <a:r>
              <a:rPr lang="ko-KR" altLang="en-US" sz="1050" dirty="0"/>
              <a:t>모든 아이템</a:t>
            </a:r>
            <a:r>
              <a:rPr lang="en-US" altLang="ko-KR" sz="1050" dirty="0"/>
              <a:t>(&lt;li&gt;)</a:t>
            </a:r>
            <a:r>
              <a:rPr lang="ko-KR" altLang="en-US" sz="1050" dirty="0"/>
              <a:t>을 한 줄에 품을 수 있는 폭 *</a:t>
            </a:r>
            <a:r>
              <a:rPr lang="en-US" altLang="ko-KR" sz="1050" dirty="0"/>
              <a:t>/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dirty="0"/>
              <a:t>#</a:t>
            </a:r>
            <a:r>
              <a:rPr lang="en-US" altLang="ko-KR" sz="1050" dirty="0" err="1"/>
              <a:t>menubar</a:t>
            </a:r>
            <a:r>
              <a:rPr lang="en-US" altLang="ko-KR" sz="1050" dirty="0"/>
              <a:t> </a:t>
            </a:r>
            <a:r>
              <a:rPr lang="en-US" altLang="ko-KR" sz="1050" b="1" dirty="0" err="1"/>
              <a:t>ul</a:t>
            </a:r>
            <a:r>
              <a:rPr lang="en-US" altLang="ko-KR" sz="1050" b="1" dirty="0"/>
              <a:t> li {</a:t>
            </a:r>
          </a:p>
          <a:p>
            <a:pPr defTabSz="180000"/>
            <a:r>
              <a:rPr lang="en-US" altLang="ko-KR" sz="1050" dirty="0"/>
              <a:t>	display</a:t>
            </a:r>
            <a:r>
              <a:rPr lang="ko-KR" altLang="en-US" sz="1050" dirty="0"/>
              <a:t> </a:t>
            </a:r>
            <a:r>
              <a:rPr lang="en-US" altLang="ko-KR" sz="1050" dirty="0"/>
              <a:t>: inline-block;	 /* </a:t>
            </a:r>
            <a:r>
              <a:rPr lang="ko-KR" altLang="en-US" sz="1050" dirty="0"/>
              <a:t>새 줄로 넘어가지 않게 *</a:t>
            </a:r>
            <a:r>
              <a:rPr lang="en-US" altLang="ko-KR" sz="1050" dirty="0"/>
              <a:t>/</a:t>
            </a:r>
          </a:p>
          <a:p>
            <a:pPr defTabSz="180000"/>
            <a:r>
              <a:rPr lang="en-US" altLang="ko-KR" sz="1050" dirty="0"/>
              <a:t>	list-style-type : none; 	/* </a:t>
            </a:r>
            <a:r>
              <a:rPr lang="ko-KR" altLang="en-US" sz="1050" dirty="0" err="1"/>
              <a:t>마커</a:t>
            </a:r>
            <a:r>
              <a:rPr lang="ko-KR" altLang="en-US" sz="1050" dirty="0"/>
              <a:t> 삭제 *</a:t>
            </a:r>
            <a:r>
              <a:rPr lang="en-US" altLang="ko-KR" sz="1050" dirty="0"/>
              <a:t>/</a:t>
            </a:r>
          </a:p>
          <a:p>
            <a:pPr defTabSz="180000"/>
            <a:r>
              <a:rPr lang="en-US" altLang="ko-KR" sz="1050" dirty="0"/>
              <a:t>	padding : 0px 15px;	 /* top=bottom=0, left=right=15px */ 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dirty="0"/>
              <a:t>#</a:t>
            </a:r>
            <a:r>
              <a:rPr lang="en-US" altLang="ko-KR" sz="1050" dirty="0" err="1"/>
              <a:t>menubar</a:t>
            </a:r>
            <a:r>
              <a:rPr lang="en-US" altLang="ko-KR" sz="1050" dirty="0"/>
              <a:t> </a:t>
            </a:r>
            <a:r>
              <a:rPr lang="en-US" altLang="ko-KR" sz="1050" b="1" dirty="0" err="1"/>
              <a:t>ul</a:t>
            </a:r>
            <a:r>
              <a:rPr lang="en-US" altLang="ko-KR" sz="1050" b="1" dirty="0"/>
              <a:t> li a {</a:t>
            </a:r>
          </a:p>
          <a:p>
            <a:pPr defTabSz="180000"/>
            <a:r>
              <a:rPr lang="en-US" altLang="ko-KR" sz="1050" dirty="0"/>
              <a:t>	color : white;</a:t>
            </a:r>
          </a:p>
          <a:p>
            <a:pPr defTabSz="180000"/>
            <a:r>
              <a:rPr lang="en-US" altLang="ko-KR" sz="1050" dirty="0"/>
              <a:t>	text-decoration : none; /* </a:t>
            </a:r>
            <a:r>
              <a:rPr lang="ko-KR" altLang="en-US" sz="1050" dirty="0"/>
              <a:t>링크 보이지 않게 *</a:t>
            </a:r>
            <a:r>
              <a:rPr lang="en-US" altLang="ko-KR" sz="1050" dirty="0"/>
              <a:t>/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dirty="0"/>
              <a:t>#</a:t>
            </a:r>
            <a:r>
              <a:rPr lang="en-US" altLang="ko-KR" sz="1050" dirty="0" err="1"/>
              <a:t>menubar</a:t>
            </a:r>
            <a:r>
              <a:rPr lang="en-US" altLang="ko-KR" sz="1050" dirty="0"/>
              <a:t> </a:t>
            </a:r>
            <a:r>
              <a:rPr lang="en-US" altLang="ko-KR" sz="1050" b="1" dirty="0" err="1"/>
              <a:t>ul</a:t>
            </a:r>
            <a:r>
              <a:rPr lang="en-US" altLang="ko-KR" sz="1050" b="1" dirty="0"/>
              <a:t> li a:hover {</a:t>
            </a:r>
          </a:p>
          <a:p>
            <a:pPr defTabSz="180000"/>
            <a:r>
              <a:rPr lang="en-US" altLang="ko-KR" sz="1050" dirty="0"/>
              <a:t>	color</a:t>
            </a:r>
            <a:r>
              <a:rPr lang="ko-KR" altLang="en-US" sz="1050" dirty="0"/>
              <a:t> </a:t>
            </a:r>
            <a:r>
              <a:rPr lang="en-US" altLang="ko-KR" sz="1050" dirty="0"/>
              <a:t>: violet;  /* </a:t>
            </a:r>
            <a:r>
              <a:rPr lang="ko-KR" altLang="en-US" sz="1050" dirty="0"/>
              <a:t>마우스 올라 갈 때 색 *</a:t>
            </a:r>
            <a:r>
              <a:rPr lang="en-US" altLang="ko-KR" sz="1050" dirty="0"/>
              <a:t>/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dirty="0"/>
              <a:t>&lt;/style&gt;&lt;/head&gt;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84386" y="3712964"/>
            <a:ext cx="25346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 곳에 연결할 페이지 주소를 주면 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231" y="4228402"/>
            <a:ext cx="4671045" cy="1802751"/>
          </a:xfrm>
          <a:prstGeom prst="rect">
            <a:avLst/>
          </a:prstGeom>
          <a:ln>
            <a:noFill/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3280" y="5091682"/>
            <a:ext cx="244686" cy="352108"/>
          </a:xfrm>
          <a:prstGeom prst="rect">
            <a:avLst/>
          </a:prstGeom>
        </p:spPr>
      </p:pic>
      <p:sp>
        <p:nvSpPr>
          <p:cNvPr id="6" name="자유형 5"/>
          <p:cNvSpPr/>
          <p:nvPr/>
        </p:nvSpPr>
        <p:spPr>
          <a:xfrm flipH="1" flipV="1">
            <a:off x="5436096" y="5350122"/>
            <a:ext cx="439664" cy="1020088"/>
          </a:xfrm>
          <a:custGeom>
            <a:avLst/>
            <a:gdLst>
              <a:gd name="connsiteX0" fmla="*/ 0 w 428625"/>
              <a:gd name="connsiteY0" fmla="*/ 0 h 728782"/>
              <a:gd name="connsiteX1" fmla="*/ 142875 w 428625"/>
              <a:gd name="connsiteY1" fmla="*/ 133350 h 728782"/>
              <a:gd name="connsiteX2" fmla="*/ 171450 w 428625"/>
              <a:gd name="connsiteY2" fmla="*/ 657225 h 728782"/>
              <a:gd name="connsiteX3" fmla="*/ 428625 w 428625"/>
              <a:gd name="connsiteY3" fmla="*/ 723900 h 728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625" h="728782">
                <a:moveTo>
                  <a:pt x="0" y="0"/>
                </a:moveTo>
                <a:cubicBezTo>
                  <a:pt x="57150" y="11906"/>
                  <a:pt x="114300" y="23813"/>
                  <a:pt x="142875" y="133350"/>
                </a:cubicBezTo>
                <a:cubicBezTo>
                  <a:pt x="171450" y="242887"/>
                  <a:pt x="123825" y="558800"/>
                  <a:pt x="171450" y="657225"/>
                </a:cubicBezTo>
                <a:cubicBezTo>
                  <a:pt x="219075" y="755650"/>
                  <a:pt x="428625" y="723900"/>
                  <a:pt x="428625" y="72390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292080" y="6381332"/>
            <a:ext cx="26340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메뉴 아이템에 마우스 올리면 글자 색 변경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357103" y="1441956"/>
            <a:ext cx="3278123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/>
              <a:t>&lt;body&gt;</a:t>
            </a:r>
          </a:p>
          <a:p>
            <a:pPr defTabSz="180000"/>
            <a:r>
              <a:rPr lang="en-US" altLang="ko-KR" sz="1050" dirty="0"/>
              <a:t>&lt;</a:t>
            </a:r>
            <a:r>
              <a:rPr lang="en-US" altLang="ko-KR" sz="1050" dirty="0" err="1"/>
              <a:t>nav</a:t>
            </a:r>
            <a:r>
              <a:rPr lang="en-US" altLang="ko-KR" sz="1050" dirty="0"/>
              <a:t> id="</a:t>
            </a:r>
            <a:r>
              <a:rPr lang="en-US" altLang="ko-KR" sz="1050" dirty="0" err="1"/>
              <a:t>menubar</a:t>
            </a:r>
            <a:r>
              <a:rPr lang="en-US" altLang="ko-KR" sz="1050" dirty="0"/>
              <a:t>"&gt;</a:t>
            </a:r>
          </a:p>
          <a:p>
            <a:pPr defTabSz="180000"/>
            <a:r>
              <a:rPr lang="en-US" altLang="ko-KR" sz="1050" dirty="0"/>
              <a:t>	&lt;</a:t>
            </a:r>
            <a:r>
              <a:rPr lang="en-US" altLang="ko-KR" sz="1050" dirty="0" err="1"/>
              <a:t>ul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it-IT" altLang="ko-KR" sz="1050" dirty="0"/>
              <a:t>		&lt;li&gt;&lt;a href="#"&gt;Home&lt;/a&gt;&lt;/li&gt;</a:t>
            </a:r>
          </a:p>
          <a:p>
            <a:pPr defTabSz="180000"/>
            <a:r>
              <a:rPr lang="it-IT" altLang="ko-KR" sz="1050" dirty="0"/>
              <a:t>		&lt;li&gt;&lt;a href="#"&gt;Espresso&lt;/a&gt;&lt;/li&gt;</a:t>
            </a:r>
          </a:p>
          <a:p>
            <a:pPr defTabSz="180000"/>
            <a:r>
              <a:rPr lang="it-IT" altLang="ko-KR" sz="1050" dirty="0"/>
              <a:t>		&lt;li&gt;&lt;a href="#"&gt;Cappuccino&lt;/a&gt;&lt;/li&gt;</a:t>
            </a:r>
          </a:p>
          <a:p>
            <a:pPr defTabSz="180000"/>
            <a:r>
              <a:rPr lang="it-IT" altLang="ko-KR" sz="1050" dirty="0"/>
              <a:t>		&lt;li&gt;&lt;a href="#"&gt;Cafe Latte&lt;/a&gt;&lt;/li&gt;</a:t>
            </a:r>
          </a:p>
          <a:p>
            <a:pPr defTabSz="180000"/>
            <a:r>
              <a:rPr lang="it-IT" altLang="ko-KR" sz="1050" dirty="0"/>
              <a:t>		&lt;li&gt;&lt;a href="#"&gt;F.A.Q&lt;/a&gt;&lt;/li&gt;</a:t>
            </a:r>
          </a:p>
          <a:p>
            <a:pPr defTabSz="180000"/>
            <a:r>
              <a:rPr lang="en-US" altLang="ko-KR" sz="1050" dirty="0"/>
              <a:t>	&lt;/</a:t>
            </a:r>
            <a:r>
              <a:rPr lang="en-US" altLang="ko-KR" sz="1050" dirty="0" err="1"/>
              <a:t>ul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&lt;/</a:t>
            </a:r>
            <a:r>
              <a:rPr lang="en-US" altLang="ko-KR" sz="1050" dirty="0" err="1"/>
              <a:t>nav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&lt;/body&gt;</a:t>
            </a:r>
          </a:p>
          <a:p>
            <a:pPr defTabSz="180000"/>
            <a:r>
              <a:rPr lang="en-US" altLang="ko-KR" sz="1050" dirty="0"/>
              <a:t>&lt;/html&gt;</a:t>
            </a:r>
            <a:endParaRPr lang="ko-KR" altLang="en-US" sz="1050" dirty="0"/>
          </a:p>
        </p:txBody>
      </p:sp>
      <p:sp>
        <p:nvSpPr>
          <p:cNvPr id="5" name="타원 4"/>
          <p:cNvSpPr/>
          <p:nvPr/>
        </p:nvSpPr>
        <p:spPr>
          <a:xfrm>
            <a:off x="6457950" y="2574408"/>
            <a:ext cx="288032" cy="2675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 flipV="1">
            <a:off x="6676473" y="2792583"/>
            <a:ext cx="72008" cy="920380"/>
          </a:xfrm>
          <a:custGeom>
            <a:avLst/>
            <a:gdLst>
              <a:gd name="connsiteX0" fmla="*/ 0 w 3095625"/>
              <a:gd name="connsiteY0" fmla="*/ 1365936 h 1365936"/>
              <a:gd name="connsiteX1" fmla="*/ 876300 w 3095625"/>
              <a:gd name="connsiteY1" fmla="*/ 1023036 h 1365936"/>
              <a:gd name="connsiteX2" fmla="*/ 2076450 w 3095625"/>
              <a:gd name="connsiteY2" fmla="*/ 156261 h 1365936"/>
              <a:gd name="connsiteX3" fmla="*/ 3095625 w 3095625"/>
              <a:gd name="connsiteY3" fmla="*/ 3861 h 1365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5" h="1365936">
                <a:moveTo>
                  <a:pt x="0" y="1365936"/>
                </a:moveTo>
                <a:cubicBezTo>
                  <a:pt x="265112" y="1295292"/>
                  <a:pt x="530225" y="1224648"/>
                  <a:pt x="876300" y="1023036"/>
                </a:cubicBezTo>
                <a:cubicBezTo>
                  <a:pt x="1222375" y="821424"/>
                  <a:pt x="1706563" y="326123"/>
                  <a:pt x="2076450" y="156261"/>
                </a:cubicBezTo>
                <a:cubicBezTo>
                  <a:pt x="2446338" y="-13602"/>
                  <a:pt x="2770981" y="-4871"/>
                  <a:pt x="3095625" y="3861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368" y="4249235"/>
            <a:ext cx="259599" cy="37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6582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741ECF-4652-4260-A910-B8045FFE88E9}"/>
              </a:ext>
            </a:extLst>
          </p:cNvPr>
          <p:cNvSpPr txBox="1"/>
          <p:nvPr/>
        </p:nvSpPr>
        <p:spPr>
          <a:xfrm>
            <a:off x="5364088" y="3717032"/>
            <a:ext cx="34596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3.</a:t>
            </a:r>
            <a:r>
              <a:rPr lang="ko-KR" altLang="en-US" sz="40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테이블 </a:t>
            </a:r>
            <a:r>
              <a:rPr lang="ko-KR" altLang="en-US" sz="4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꾸미기</a:t>
            </a:r>
          </a:p>
        </p:txBody>
      </p:sp>
    </p:spTree>
    <p:extLst>
      <p:ext uri="{BB962C8B-B14F-4D97-AF65-F5344CB8AC3E}">
        <p14:creationId xmlns:p14="http://schemas.microsoft.com/office/powerpoint/2010/main" val="41134546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660" y="2492896"/>
            <a:ext cx="2457822" cy="286530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11760" y="169596"/>
            <a:ext cx="5878011" cy="1077229"/>
          </a:xfrm>
        </p:spPr>
        <p:txBody>
          <a:bodyPr>
            <a:normAutofit/>
          </a:bodyPr>
          <a:lstStyle/>
          <a:p>
            <a:r>
              <a:rPr lang="en-US" altLang="ko-KR" dirty="0"/>
              <a:t>CSS3</a:t>
            </a:r>
            <a:r>
              <a:rPr lang="ko-KR" altLang="en-US" dirty="0"/>
              <a:t>로 표 꾸미기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971600" y="1190132"/>
            <a:ext cx="5713092" cy="792291"/>
          </a:xfrm>
        </p:spPr>
        <p:txBody>
          <a:bodyPr/>
          <a:lstStyle/>
          <a:p>
            <a:r>
              <a:rPr lang="en-US" altLang="ko-KR" dirty="0"/>
              <a:t>CSS3</a:t>
            </a:r>
            <a:r>
              <a:rPr lang="ko-KR" altLang="en-US" dirty="0"/>
              <a:t>로 표 꾸미기를 설명할 기본 </a:t>
            </a:r>
            <a:r>
              <a:rPr lang="en-US" altLang="ko-KR" dirty="0"/>
              <a:t>HTML </a:t>
            </a:r>
            <a:r>
              <a:rPr lang="ko-KR" altLang="en-US" dirty="0"/>
              <a:t>문서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971600" y="1916832"/>
            <a:ext cx="4752528" cy="4392692"/>
          </a:xfrm>
          <a:prstGeom prst="roundRect">
            <a:avLst>
              <a:gd name="adj" fmla="val 963"/>
            </a:avLst>
          </a:prstGeom>
          <a:noFill/>
          <a:ln w="952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기본 구조를 가진 표 만들기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&lt;h3&gt;1</a:t>
            </a:r>
            <a:r>
              <a:rPr lang="ko-KR" altLang="en-US" sz="1200" dirty="0"/>
              <a:t>학기 성적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&lt;table&gt; </a:t>
            </a:r>
          </a:p>
          <a:p>
            <a:pPr defTabSz="180000"/>
            <a:r>
              <a:rPr lang="en-US" altLang="ko-KR" sz="1200" dirty="0"/>
              <a:t>	&lt;</a:t>
            </a:r>
            <a:r>
              <a:rPr lang="en-US" altLang="ko-KR" sz="1200" dirty="0" err="1"/>
              <a:t>thead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	&lt;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</a:t>
            </a:r>
            <a:r>
              <a:rPr lang="ko-KR" altLang="en-US" sz="1200" dirty="0"/>
              <a:t>이름</a:t>
            </a:r>
            <a:r>
              <a:rPr lang="en-US" altLang="ko-KR" sz="1200" dirty="0"/>
              <a:t>&lt;/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&gt;HTML&lt;/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&gt;CSS&lt;/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&gt;&lt;/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&lt;/</a:t>
            </a:r>
            <a:r>
              <a:rPr lang="en-US" altLang="ko-KR" sz="1200" dirty="0" err="1"/>
              <a:t>thead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&lt;</a:t>
            </a:r>
            <a:r>
              <a:rPr lang="en-US" altLang="ko-KR" sz="1200" dirty="0" err="1"/>
              <a:t>tfoot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	&lt;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</a:t>
            </a:r>
            <a:r>
              <a:rPr lang="ko-KR" altLang="en-US" sz="1200" dirty="0"/>
              <a:t>합</a:t>
            </a:r>
            <a:r>
              <a:rPr lang="en-US" altLang="ko-KR" sz="1200" dirty="0"/>
              <a:t>&lt;/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&gt;175&lt;/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&gt;169&lt;/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&gt;&lt;/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&lt;/</a:t>
            </a:r>
            <a:r>
              <a:rPr lang="en-US" altLang="ko-KR" sz="1200" dirty="0" err="1"/>
              <a:t>tfoot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&lt;</a:t>
            </a:r>
            <a:r>
              <a:rPr lang="en-US" altLang="ko-KR" sz="1200" dirty="0" err="1"/>
              <a:t>tbody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	&lt;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&gt;&lt;td&gt;</a:t>
            </a:r>
            <a:r>
              <a:rPr lang="ko-KR" altLang="en-US" sz="1200" dirty="0"/>
              <a:t>황기태</a:t>
            </a:r>
            <a:r>
              <a:rPr lang="en-US" altLang="ko-KR" sz="1200" dirty="0"/>
              <a:t>&lt;/td&gt;&lt;td&gt;80&lt;/td&gt;&lt;td&gt;70&lt;/td&gt;&lt;/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	&lt;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&gt;&lt;td&gt;</a:t>
            </a:r>
            <a:r>
              <a:rPr lang="ko-KR" altLang="en-US" sz="1200" dirty="0"/>
              <a:t>이재문</a:t>
            </a:r>
            <a:r>
              <a:rPr lang="en-US" altLang="ko-KR" sz="1200" dirty="0"/>
              <a:t>&lt;/td&gt;&lt;td&gt;95&lt;/td&gt;&lt;td&gt;99&lt;/td&gt;&lt;/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&lt;</a:t>
            </a:r>
            <a:r>
              <a:rPr lang="en-US" altLang="ko-KR" sz="1200" dirty="0" err="1"/>
              <a:t>tbody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&lt;/table&gt; 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1028731" y="3048788"/>
            <a:ext cx="4536504" cy="2222934"/>
          </a:xfrm>
          <a:prstGeom prst="roundRect">
            <a:avLst>
              <a:gd name="adj" fmla="val 1434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2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bIns="0" rtlCol="0" anchor="t" anchorCtr="0"/>
          <a:lstStyle/>
          <a:p>
            <a:pPr defTabSz="180000"/>
            <a:r>
              <a:rPr lang="en-US" altLang="ko-KR" sz="1200" b="1" dirty="0">
                <a:solidFill>
                  <a:srgbClr val="002060"/>
                </a:solidFill>
              </a:rPr>
              <a:t>&lt;table&gt; </a:t>
            </a:r>
          </a:p>
          <a:p>
            <a:pPr defTabSz="180000"/>
            <a:r>
              <a:rPr lang="en-US" altLang="ko-KR" sz="1200" dirty="0">
                <a:solidFill>
                  <a:srgbClr val="002060"/>
                </a:solidFill>
              </a:rPr>
              <a:t>	&lt;</a:t>
            </a:r>
            <a:r>
              <a:rPr lang="en-US" altLang="ko-KR" sz="1200" dirty="0" err="1">
                <a:solidFill>
                  <a:srgbClr val="002060"/>
                </a:solidFill>
              </a:rPr>
              <a:t>thead</a:t>
            </a:r>
            <a:r>
              <a:rPr lang="en-US" altLang="ko-KR" sz="1200" dirty="0">
                <a:solidFill>
                  <a:srgbClr val="002060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rgbClr val="002060"/>
                </a:solidFill>
              </a:rPr>
              <a:t>		&lt;</a:t>
            </a:r>
            <a:r>
              <a:rPr lang="en-US" altLang="ko-KR" sz="1200" dirty="0" err="1">
                <a:solidFill>
                  <a:srgbClr val="002060"/>
                </a:solidFill>
              </a:rPr>
              <a:t>tr</a:t>
            </a:r>
            <a:r>
              <a:rPr lang="en-US" altLang="ko-KR" sz="1200" dirty="0">
                <a:solidFill>
                  <a:srgbClr val="002060"/>
                </a:solidFill>
              </a:rPr>
              <a:t>&gt;&lt;</a:t>
            </a:r>
            <a:r>
              <a:rPr lang="en-US" altLang="ko-KR" sz="1200" dirty="0" err="1">
                <a:solidFill>
                  <a:srgbClr val="002060"/>
                </a:solidFill>
              </a:rPr>
              <a:t>th</a:t>
            </a:r>
            <a:r>
              <a:rPr lang="en-US" altLang="ko-KR" sz="1200" dirty="0">
                <a:solidFill>
                  <a:srgbClr val="002060"/>
                </a:solidFill>
              </a:rPr>
              <a:t>&gt;</a:t>
            </a:r>
            <a:r>
              <a:rPr lang="ko-KR" altLang="en-US" sz="1200" dirty="0">
                <a:solidFill>
                  <a:srgbClr val="002060"/>
                </a:solidFill>
              </a:rPr>
              <a:t>이름</a:t>
            </a:r>
            <a:r>
              <a:rPr lang="en-US" altLang="ko-KR" sz="1200" dirty="0">
                <a:solidFill>
                  <a:srgbClr val="002060"/>
                </a:solidFill>
              </a:rPr>
              <a:t>/</a:t>
            </a:r>
            <a:r>
              <a:rPr lang="en-US" altLang="ko-KR" sz="1200" dirty="0" err="1">
                <a:solidFill>
                  <a:srgbClr val="002060"/>
                </a:solidFill>
              </a:rPr>
              <a:t>th</a:t>
            </a:r>
            <a:r>
              <a:rPr lang="en-US" altLang="ko-KR" sz="1200" dirty="0">
                <a:solidFill>
                  <a:srgbClr val="002060"/>
                </a:solidFill>
              </a:rPr>
              <a:t>&gt;&lt;</a:t>
            </a:r>
            <a:r>
              <a:rPr lang="en-US" altLang="ko-KR" sz="1200" dirty="0" err="1">
                <a:solidFill>
                  <a:srgbClr val="002060"/>
                </a:solidFill>
              </a:rPr>
              <a:t>th</a:t>
            </a:r>
            <a:r>
              <a:rPr lang="en-US" altLang="ko-KR" sz="1200" dirty="0">
                <a:solidFill>
                  <a:srgbClr val="002060"/>
                </a:solidFill>
              </a:rPr>
              <a:t>&gt;HTML&lt;/</a:t>
            </a:r>
            <a:r>
              <a:rPr lang="en-US" altLang="ko-KR" sz="1200" dirty="0" err="1">
                <a:solidFill>
                  <a:srgbClr val="002060"/>
                </a:solidFill>
              </a:rPr>
              <a:t>th</a:t>
            </a:r>
            <a:r>
              <a:rPr lang="en-US" altLang="ko-KR" sz="1200" dirty="0">
                <a:solidFill>
                  <a:srgbClr val="002060"/>
                </a:solidFill>
              </a:rPr>
              <a:t>&gt;&lt;</a:t>
            </a:r>
            <a:r>
              <a:rPr lang="en-US" altLang="ko-KR" sz="1200" dirty="0" err="1">
                <a:solidFill>
                  <a:srgbClr val="002060"/>
                </a:solidFill>
              </a:rPr>
              <a:t>th</a:t>
            </a:r>
            <a:r>
              <a:rPr lang="en-US" altLang="ko-KR" sz="1200" dirty="0">
                <a:solidFill>
                  <a:srgbClr val="002060"/>
                </a:solidFill>
              </a:rPr>
              <a:t>&gt;CSS&lt;/</a:t>
            </a:r>
            <a:r>
              <a:rPr lang="en-US" altLang="ko-KR" sz="1200" dirty="0" err="1">
                <a:solidFill>
                  <a:srgbClr val="002060"/>
                </a:solidFill>
              </a:rPr>
              <a:t>th</a:t>
            </a:r>
            <a:r>
              <a:rPr lang="en-US" altLang="ko-KR" sz="1200" dirty="0">
                <a:solidFill>
                  <a:srgbClr val="002060"/>
                </a:solidFill>
              </a:rPr>
              <a:t>&gt;&lt;/</a:t>
            </a:r>
            <a:r>
              <a:rPr lang="en-US" altLang="ko-KR" sz="1200" dirty="0" err="1">
                <a:solidFill>
                  <a:srgbClr val="002060"/>
                </a:solidFill>
              </a:rPr>
              <a:t>tr</a:t>
            </a:r>
            <a:r>
              <a:rPr lang="en-US" altLang="ko-KR" sz="1200" dirty="0">
                <a:solidFill>
                  <a:srgbClr val="002060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rgbClr val="002060"/>
                </a:solidFill>
              </a:rPr>
              <a:t>	&lt;/</a:t>
            </a:r>
            <a:r>
              <a:rPr lang="en-US" altLang="ko-KR" sz="1200" dirty="0" err="1">
                <a:solidFill>
                  <a:srgbClr val="002060"/>
                </a:solidFill>
              </a:rPr>
              <a:t>thead</a:t>
            </a:r>
            <a:r>
              <a:rPr lang="en-US" altLang="ko-KR" sz="1200" dirty="0">
                <a:solidFill>
                  <a:srgbClr val="002060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rgbClr val="002060"/>
                </a:solidFill>
              </a:rPr>
              <a:t>	&lt;</a:t>
            </a:r>
            <a:r>
              <a:rPr lang="en-US" altLang="ko-KR" sz="1200" dirty="0" err="1">
                <a:solidFill>
                  <a:srgbClr val="002060"/>
                </a:solidFill>
              </a:rPr>
              <a:t>tfoot</a:t>
            </a:r>
            <a:r>
              <a:rPr lang="en-US" altLang="ko-KR" sz="1200" dirty="0">
                <a:solidFill>
                  <a:srgbClr val="002060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rgbClr val="002060"/>
                </a:solidFill>
              </a:rPr>
              <a:t>		&lt;</a:t>
            </a:r>
            <a:r>
              <a:rPr lang="en-US" altLang="ko-KR" sz="1200" dirty="0" err="1">
                <a:solidFill>
                  <a:srgbClr val="002060"/>
                </a:solidFill>
              </a:rPr>
              <a:t>tr</a:t>
            </a:r>
            <a:r>
              <a:rPr lang="en-US" altLang="ko-KR" sz="1200" dirty="0">
                <a:solidFill>
                  <a:srgbClr val="002060"/>
                </a:solidFill>
              </a:rPr>
              <a:t>&gt;&lt;</a:t>
            </a:r>
            <a:r>
              <a:rPr lang="en-US" altLang="ko-KR" sz="1200" dirty="0" err="1">
                <a:solidFill>
                  <a:srgbClr val="002060"/>
                </a:solidFill>
              </a:rPr>
              <a:t>th</a:t>
            </a:r>
            <a:r>
              <a:rPr lang="en-US" altLang="ko-KR" sz="1200" dirty="0">
                <a:solidFill>
                  <a:srgbClr val="002060"/>
                </a:solidFill>
              </a:rPr>
              <a:t>&gt;</a:t>
            </a:r>
            <a:r>
              <a:rPr lang="ko-KR" altLang="en-US" sz="1200" dirty="0">
                <a:solidFill>
                  <a:srgbClr val="002060"/>
                </a:solidFill>
              </a:rPr>
              <a:t>합</a:t>
            </a:r>
            <a:r>
              <a:rPr lang="en-US" altLang="ko-KR" sz="1200" dirty="0">
                <a:solidFill>
                  <a:srgbClr val="002060"/>
                </a:solidFill>
              </a:rPr>
              <a:t>&lt;/</a:t>
            </a:r>
            <a:r>
              <a:rPr lang="en-US" altLang="ko-KR" sz="1200" dirty="0" err="1">
                <a:solidFill>
                  <a:srgbClr val="002060"/>
                </a:solidFill>
              </a:rPr>
              <a:t>th</a:t>
            </a:r>
            <a:r>
              <a:rPr lang="en-US" altLang="ko-KR" sz="1200" dirty="0">
                <a:solidFill>
                  <a:srgbClr val="002060"/>
                </a:solidFill>
              </a:rPr>
              <a:t>&gt;&lt;</a:t>
            </a:r>
            <a:r>
              <a:rPr lang="en-US" altLang="ko-KR" sz="1200" dirty="0" err="1">
                <a:solidFill>
                  <a:srgbClr val="002060"/>
                </a:solidFill>
              </a:rPr>
              <a:t>th</a:t>
            </a:r>
            <a:r>
              <a:rPr lang="en-US" altLang="ko-KR" sz="1200" dirty="0">
                <a:solidFill>
                  <a:srgbClr val="002060"/>
                </a:solidFill>
              </a:rPr>
              <a:t>&gt;175&lt;/</a:t>
            </a:r>
            <a:r>
              <a:rPr lang="en-US" altLang="ko-KR" sz="1200" dirty="0" err="1">
                <a:solidFill>
                  <a:srgbClr val="002060"/>
                </a:solidFill>
              </a:rPr>
              <a:t>th</a:t>
            </a:r>
            <a:r>
              <a:rPr lang="en-US" altLang="ko-KR" sz="1200" dirty="0">
                <a:solidFill>
                  <a:srgbClr val="002060"/>
                </a:solidFill>
              </a:rPr>
              <a:t>&gt;&lt;</a:t>
            </a:r>
            <a:r>
              <a:rPr lang="en-US" altLang="ko-KR" sz="1200" dirty="0" err="1">
                <a:solidFill>
                  <a:srgbClr val="002060"/>
                </a:solidFill>
              </a:rPr>
              <a:t>th</a:t>
            </a:r>
            <a:r>
              <a:rPr lang="en-US" altLang="ko-KR" sz="1200" dirty="0">
                <a:solidFill>
                  <a:srgbClr val="002060"/>
                </a:solidFill>
              </a:rPr>
              <a:t>&gt;169&lt;/</a:t>
            </a:r>
            <a:r>
              <a:rPr lang="en-US" altLang="ko-KR" sz="1200" dirty="0" err="1">
                <a:solidFill>
                  <a:srgbClr val="002060"/>
                </a:solidFill>
              </a:rPr>
              <a:t>th</a:t>
            </a:r>
            <a:r>
              <a:rPr lang="en-US" altLang="ko-KR" sz="1200" dirty="0">
                <a:solidFill>
                  <a:srgbClr val="002060"/>
                </a:solidFill>
              </a:rPr>
              <a:t>&gt;&lt;/</a:t>
            </a:r>
            <a:r>
              <a:rPr lang="en-US" altLang="ko-KR" sz="1200" dirty="0" err="1">
                <a:solidFill>
                  <a:srgbClr val="002060"/>
                </a:solidFill>
              </a:rPr>
              <a:t>tr</a:t>
            </a:r>
            <a:r>
              <a:rPr lang="en-US" altLang="ko-KR" sz="1200" dirty="0">
                <a:solidFill>
                  <a:srgbClr val="002060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rgbClr val="002060"/>
                </a:solidFill>
              </a:rPr>
              <a:t>	&lt;/</a:t>
            </a:r>
            <a:r>
              <a:rPr lang="en-US" altLang="ko-KR" sz="1200" dirty="0" err="1">
                <a:solidFill>
                  <a:srgbClr val="002060"/>
                </a:solidFill>
              </a:rPr>
              <a:t>tfoot</a:t>
            </a:r>
            <a:r>
              <a:rPr lang="en-US" altLang="ko-KR" sz="1200" dirty="0">
                <a:solidFill>
                  <a:srgbClr val="002060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rgbClr val="002060"/>
                </a:solidFill>
              </a:rPr>
              <a:t>	&lt;</a:t>
            </a:r>
            <a:r>
              <a:rPr lang="en-US" altLang="ko-KR" sz="1200" dirty="0" err="1">
                <a:solidFill>
                  <a:srgbClr val="002060"/>
                </a:solidFill>
              </a:rPr>
              <a:t>tbody</a:t>
            </a:r>
            <a:r>
              <a:rPr lang="en-US" altLang="ko-KR" sz="1200" dirty="0">
                <a:solidFill>
                  <a:srgbClr val="002060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rgbClr val="002060"/>
                </a:solidFill>
              </a:rPr>
              <a:t>		&lt;</a:t>
            </a:r>
            <a:r>
              <a:rPr lang="en-US" altLang="ko-KR" sz="1200" dirty="0" err="1">
                <a:solidFill>
                  <a:srgbClr val="002060"/>
                </a:solidFill>
              </a:rPr>
              <a:t>tr</a:t>
            </a:r>
            <a:r>
              <a:rPr lang="en-US" altLang="ko-KR" sz="1200" dirty="0">
                <a:solidFill>
                  <a:srgbClr val="002060"/>
                </a:solidFill>
              </a:rPr>
              <a:t>&gt;&lt;td&gt;</a:t>
            </a:r>
            <a:r>
              <a:rPr lang="ko-KR" altLang="en-US" sz="1200" dirty="0">
                <a:solidFill>
                  <a:srgbClr val="002060"/>
                </a:solidFill>
              </a:rPr>
              <a:t>황기태</a:t>
            </a:r>
            <a:r>
              <a:rPr lang="en-US" altLang="ko-KR" sz="1200" dirty="0">
                <a:solidFill>
                  <a:srgbClr val="002060"/>
                </a:solidFill>
              </a:rPr>
              <a:t>&lt;/td&gt;&lt;td&gt;80&lt;/td&gt;&lt;td&gt;70&lt;/td&gt;&lt;/</a:t>
            </a:r>
            <a:r>
              <a:rPr lang="en-US" altLang="ko-KR" sz="1200" dirty="0" err="1">
                <a:solidFill>
                  <a:srgbClr val="002060"/>
                </a:solidFill>
              </a:rPr>
              <a:t>tr</a:t>
            </a:r>
            <a:r>
              <a:rPr lang="en-US" altLang="ko-KR" sz="1200" dirty="0">
                <a:solidFill>
                  <a:srgbClr val="002060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rgbClr val="002060"/>
                </a:solidFill>
              </a:rPr>
              <a:t>		&lt;</a:t>
            </a:r>
            <a:r>
              <a:rPr lang="en-US" altLang="ko-KR" sz="1200" dirty="0" err="1">
                <a:solidFill>
                  <a:srgbClr val="002060"/>
                </a:solidFill>
              </a:rPr>
              <a:t>tr</a:t>
            </a:r>
            <a:r>
              <a:rPr lang="en-US" altLang="ko-KR" sz="1200" dirty="0">
                <a:solidFill>
                  <a:srgbClr val="002060"/>
                </a:solidFill>
              </a:rPr>
              <a:t>&gt;&lt;td&gt;</a:t>
            </a:r>
            <a:r>
              <a:rPr lang="ko-KR" altLang="en-US" sz="1200" dirty="0">
                <a:solidFill>
                  <a:srgbClr val="002060"/>
                </a:solidFill>
              </a:rPr>
              <a:t>이재문</a:t>
            </a:r>
            <a:r>
              <a:rPr lang="en-US" altLang="ko-KR" sz="1200" dirty="0">
                <a:solidFill>
                  <a:srgbClr val="002060"/>
                </a:solidFill>
              </a:rPr>
              <a:t>&lt;/td&gt;&lt;td&gt;95&lt;/td&gt;&lt;td&gt;99&lt;/td&gt;&lt;/</a:t>
            </a:r>
            <a:r>
              <a:rPr lang="en-US" altLang="ko-KR" sz="1200" dirty="0" err="1">
                <a:solidFill>
                  <a:srgbClr val="002060"/>
                </a:solidFill>
              </a:rPr>
              <a:t>tr</a:t>
            </a:r>
            <a:r>
              <a:rPr lang="en-US" altLang="ko-KR" sz="1200" dirty="0">
                <a:solidFill>
                  <a:srgbClr val="002060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rgbClr val="002060"/>
                </a:solidFill>
              </a:rPr>
              <a:t>	&lt;</a:t>
            </a:r>
            <a:r>
              <a:rPr lang="en-US" altLang="ko-KR" sz="1200" dirty="0" err="1">
                <a:solidFill>
                  <a:srgbClr val="002060"/>
                </a:solidFill>
              </a:rPr>
              <a:t>tbody</a:t>
            </a:r>
            <a:r>
              <a:rPr lang="en-US" altLang="ko-KR" sz="1200" dirty="0">
                <a:solidFill>
                  <a:srgbClr val="002060"/>
                </a:solidFill>
              </a:rPr>
              <a:t>&gt;</a:t>
            </a:r>
          </a:p>
          <a:p>
            <a:pPr defTabSz="180000"/>
            <a:r>
              <a:rPr lang="en-US" altLang="ko-KR" sz="1200" b="1" dirty="0">
                <a:solidFill>
                  <a:srgbClr val="002060"/>
                </a:solidFill>
              </a:rPr>
              <a:t>&lt;/table&gt; 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5565235" y="4509120"/>
            <a:ext cx="37491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8420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83866F-12C0-FF47-B1CD-F50C57614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A71812-29DA-3948-823F-9D5E41C1E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47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B9EE8C-2EA6-FF43-A4B0-1B5D8B89EFF2}"/>
              </a:ext>
            </a:extLst>
          </p:cNvPr>
          <p:cNvSpPr txBox="1"/>
          <p:nvPr/>
        </p:nvSpPr>
        <p:spPr>
          <a:xfrm>
            <a:off x="827584" y="404664"/>
            <a:ext cx="2781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 </a:t>
            </a:r>
            <a:r>
              <a:rPr lang="en-US" altLang="ko-KR" sz="2800" dirty="0"/>
              <a:t>Border </a:t>
            </a:r>
            <a:r>
              <a:rPr lang="ko-KR" altLang="en-US" sz="2800" dirty="0" err="1"/>
              <a:t>프로퍼티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D440BE-FF63-3346-9EBB-56DD365357FA}"/>
              </a:ext>
            </a:extLst>
          </p:cNvPr>
          <p:cNvSpPr txBox="1"/>
          <p:nvPr/>
        </p:nvSpPr>
        <p:spPr>
          <a:xfrm>
            <a:off x="899592" y="1124744"/>
            <a:ext cx="6625083" cy="64633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border: </a:t>
            </a:r>
            <a:r>
              <a:rPr lang="ko-KR" altLang="en-US" dirty="0" err="1"/>
              <a:t>축약형으로</a:t>
            </a:r>
            <a:r>
              <a:rPr lang="ko-KR" altLang="en-US" dirty="0"/>
              <a:t> 표 테두리의 모양</a:t>
            </a:r>
            <a:r>
              <a:rPr lang="en-US" altLang="ko-KR" dirty="0"/>
              <a:t>,</a:t>
            </a:r>
            <a:r>
              <a:rPr lang="ko-KR" altLang="en-US" dirty="0"/>
              <a:t> 두께</a:t>
            </a:r>
            <a:r>
              <a:rPr lang="en-US" altLang="ko-KR" dirty="0"/>
              <a:t>,</a:t>
            </a:r>
            <a:r>
              <a:rPr lang="ko-KR" altLang="en-US" dirty="0"/>
              <a:t> 색 을 설정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border-width, border-style(</a:t>
            </a:r>
            <a:r>
              <a:rPr lang="ko-KR" altLang="en-US" dirty="0"/>
              <a:t>필수</a:t>
            </a:r>
            <a:r>
              <a:rPr lang="en-US" altLang="ko-KR" dirty="0"/>
              <a:t>),</a:t>
            </a:r>
            <a:r>
              <a:rPr lang="ko-KR" altLang="en-US" dirty="0"/>
              <a:t> </a:t>
            </a:r>
            <a:r>
              <a:rPr lang="en-US" altLang="ko-KR" dirty="0"/>
              <a:t>border-color </a:t>
            </a:r>
            <a:r>
              <a:rPr lang="ko-KR" altLang="en-US" dirty="0"/>
              <a:t>의 값을 축약</a:t>
            </a:r>
            <a:endParaRPr lang="en-US" altLang="ko-KR" dirty="0"/>
          </a:p>
        </p:txBody>
      </p:sp>
      <p:grpSp>
        <p:nvGrpSpPr>
          <p:cNvPr id="10" name="그룹 4">
            <a:extLst>
              <a:ext uri="{FF2B5EF4-FFF2-40B4-BE49-F238E27FC236}">
                <a16:creationId xmlns:a16="http://schemas.microsoft.com/office/drawing/2014/main" id="{A84F5F04-4CC2-3C49-AC16-ED5715F6CA29}"/>
              </a:ext>
            </a:extLst>
          </p:cNvPr>
          <p:cNvGrpSpPr/>
          <p:nvPr/>
        </p:nvGrpSpPr>
        <p:grpSpPr>
          <a:xfrm>
            <a:off x="1259632" y="2132856"/>
            <a:ext cx="5642909" cy="2200424"/>
            <a:chOff x="1229634" y="1844824"/>
            <a:chExt cx="5642909" cy="2200424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A4F58B87-EAD6-964A-8E65-42DBBF8CB5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2040" y="2297657"/>
              <a:ext cx="1940503" cy="1526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모서리가 둥근 직사각형 5">
              <a:extLst>
                <a:ext uri="{FF2B5EF4-FFF2-40B4-BE49-F238E27FC236}">
                  <a16:creationId xmlns:a16="http://schemas.microsoft.com/office/drawing/2014/main" id="{055F103A-DB72-1C49-8227-70BCD279675C}"/>
                </a:ext>
              </a:extLst>
            </p:cNvPr>
            <p:cNvSpPr/>
            <p:nvPr/>
          </p:nvSpPr>
          <p:spPr>
            <a:xfrm>
              <a:off x="1763688" y="2348880"/>
              <a:ext cx="2808311" cy="1384995"/>
            </a:xfrm>
            <a:prstGeom prst="roundRect">
              <a:avLst>
                <a:gd name="adj" fmla="val 3854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400" b="1" dirty="0"/>
                <a:t>table {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b="1" dirty="0"/>
                <a:t>border : 1px solid blue;</a:t>
              </a:r>
            </a:p>
            <a:p>
              <a:pPr defTabSz="180000"/>
              <a:r>
                <a:rPr lang="en-US" altLang="ko-KR" sz="1400" dirty="0"/>
                <a:t>}</a:t>
              </a:r>
            </a:p>
            <a:p>
              <a:pPr defTabSz="180000"/>
              <a:r>
                <a:rPr lang="en-US" altLang="ko-KR" sz="1400" b="1" dirty="0"/>
                <a:t>td, </a:t>
              </a:r>
              <a:r>
                <a:rPr lang="en-US" altLang="ko-KR" sz="1400" b="1" dirty="0" err="1"/>
                <a:t>th</a:t>
              </a:r>
              <a:r>
                <a:rPr lang="en-US" altLang="ko-KR" sz="1400" b="1" dirty="0"/>
                <a:t> {</a:t>
              </a:r>
            </a:p>
            <a:p>
              <a:pPr defTabSz="180000"/>
              <a:r>
                <a:rPr lang="en-US" altLang="ko-KR" sz="1400" dirty="0"/>
                <a:t>	border : 1px dotted green;</a:t>
              </a:r>
            </a:p>
            <a:p>
              <a:pPr defTabSz="18000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13" name="자유형 6">
              <a:extLst>
                <a:ext uri="{FF2B5EF4-FFF2-40B4-BE49-F238E27FC236}">
                  <a16:creationId xmlns:a16="http://schemas.microsoft.com/office/drawing/2014/main" id="{AF55F8A8-894B-8F4A-BB69-F76EAD7643F8}"/>
                </a:ext>
              </a:extLst>
            </p:cNvPr>
            <p:cNvSpPr/>
            <p:nvPr/>
          </p:nvSpPr>
          <p:spPr>
            <a:xfrm>
              <a:off x="2595449" y="2203298"/>
              <a:ext cx="302150" cy="461176"/>
            </a:xfrm>
            <a:custGeom>
              <a:avLst/>
              <a:gdLst>
                <a:gd name="connsiteX0" fmla="*/ 0 w 302150"/>
                <a:gd name="connsiteY0" fmla="*/ 0 h 461176"/>
                <a:gd name="connsiteX1" fmla="*/ 246491 w 302150"/>
                <a:gd name="connsiteY1" fmla="*/ 198783 h 461176"/>
                <a:gd name="connsiteX2" fmla="*/ 302150 w 302150"/>
                <a:gd name="connsiteY2" fmla="*/ 461176 h 46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2150" h="461176">
                  <a:moveTo>
                    <a:pt x="0" y="0"/>
                  </a:moveTo>
                  <a:cubicBezTo>
                    <a:pt x="98066" y="60960"/>
                    <a:pt x="196133" y="121920"/>
                    <a:pt x="246491" y="198783"/>
                  </a:cubicBezTo>
                  <a:cubicBezTo>
                    <a:pt x="296849" y="275646"/>
                    <a:pt x="299499" y="368411"/>
                    <a:pt x="302150" y="461176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자유형 7">
              <a:extLst>
                <a:ext uri="{FF2B5EF4-FFF2-40B4-BE49-F238E27FC236}">
                  <a16:creationId xmlns:a16="http://schemas.microsoft.com/office/drawing/2014/main" id="{62DCD99A-6C27-714A-9E04-79BB55BFAAF3}"/>
                </a:ext>
              </a:extLst>
            </p:cNvPr>
            <p:cNvSpPr/>
            <p:nvPr/>
          </p:nvSpPr>
          <p:spPr>
            <a:xfrm>
              <a:off x="3263359" y="2262325"/>
              <a:ext cx="55659" cy="405516"/>
            </a:xfrm>
            <a:custGeom>
              <a:avLst/>
              <a:gdLst>
                <a:gd name="connsiteX0" fmla="*/ 0 w 55659"/>
                <a:gd name="connsiteY0" fmla="*/ 405516 h 405516"/>
                <a:gd name="connsiteX1" fmla="*/ 55659 w 55659"/>
                <a:gd name="connsiteY1" fmla="*/ 0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659" h="405516">
                  <a:moveTo>
                    <a:pt x="0" y="405516"/>
                  </a:moveTo>
                  <a:cubicBezTo>
                    <a:pt x="24516" y="238539"/>
                    <a:pt x="49033" y="71562"/>
                    <a:pt x="55659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 8">
              <a:extLst>
                <a:ext uri="{FF2B5EF4-FFF2-40B4-BE49-F238E27FC236}">
                  <a16:creationId xmlns:a16="http://schemas.microsoft.com/office/drawing/2014/main" id="{335ED60A-6480-E043-AE48-C221D3E00B45}"/>
                </a:ext>
              </a:extLst>
            </p:cNvPr>
            <p:cNvSpPr/>
            <p:nvPr/>
          </p:nvSpPr>
          <p:spPr>
            <a:xfrm>
              <a:off x="3668876" y="2230519"/>
              <a:ext cx="198782" cy="437322"/>
            </a:xfrm>
            <a:custGeom>
              <a:avLst/>
              <a:gdLst>
                <a:gd name="connsiteX0" fmla="*/ 0 w 198782"/>
                <a:gd name="connsiteY0" fmla="*/ 437322 h 437322"/>
                <a:gd name="connsiteX1" fmla="*/ 55659 w 198782"/>
                <a:gd name="connsiteY1" fmla="*/ 151075 h 437322"/>
                <a:gd name="connsiteX2" fmla="*/ 198782 w 198782"/>
                <a:gd name="connsiteY2" fmla="*/ 0 h 437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782" h="437322">
                  <a:moveTo>
                    <a:pt x="0" y="437322"/>
                  </a:moveTo>
                  <a:cubicBezTo>
                    <a:pt x="11264" y="330642"/>
                    <a:pt x="22529" y="223962"/>
                    <a:pt x="55659" y="151075"/>
                  </a:cubicBezTo>
                  <a:cubicBezTo>
                    <a:pt x="88789" y="78188"/>
                    <a:pt x="143785" y="39094"/>
                    <a:pt x="198782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8937429-39B1-9342-8C1E-B5C9B308A261}"/>
                </a:ext>
              </a:extLst>
            </p:cNvPr>
            <p:cNvSpPr txBox="1"/>
            <p:nvPr/>
          </p:nvSpPr>
          <p:spPr>
            <a:xfrm>
              <a:off x="2051720" y="1844824"/>
              <a:ext cx="8707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테두리 두께</a:t>
              </a:r>
              <a:endParaRPr lang="en-US" altLang="ko-KR" sz="1000" dirty="0"/>
            </a:p>
            <a:p>
              <a:r>
                <a:rPr lang="en-US" altLang="ko-KR" sz="1000" dirty="0"/>
                <a:t>1 </a:t>
              </a:r>
              <a:r>
                <a:rPr lang="ko-KR" altLang="en-US" sz="1000" dirty="0"/>
                <a:t>픽셀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B672BD-F9FB-F64B-9E12-58EDD842497B}"/>
                </a:ext>
              </a:extLst>
            </p:cNvPr>
            <p:cNvSpPr txBox="1"/>
            <p:nvPr/>
          </p:nvSpPr>
          <p:spPr>
            <a:xfrm>
              <a:off x="3070615" y="1984298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실선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DAA5DE-016D-954E-A848-239BDA670F37}"/>
                </a:ext>
              </a:extLst>
            </p:cNvPr>
            <p:cNvSpPr txBox="1"/>
            <p:nvPr/>
          </p:nvSpPr>
          <p:spPr>
            <a:xfrm>
              <a:off x="3768267" y="1938846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파란색</a:t>
              </a:r>
            </a:p>
          </p:txBody>
        </p:sp>
        <p:sp>
          <p:nvSpPr>
            <p:cNvPr id="19" name="자유형 13">
              <a:extLst>
                <a:ext uri="{FF2B5EF4-FFF2-40B4-BE49-F238E27FC236}">
                  <a16:creationId xmlns:a16="http://schemas.microsoft.com/office/drawing/2014/main" id="{5C9209EC-3E9E-AF48-8F4A-2929FC43207A}"/>
                </a:ext>
              </a:extLst>
            </p:cNvPr>
            <p:cNvSpPr/>
            <p:nvPr/>
          </p:nvSpPr>
          <p:spPr>
            <a:xfrm flipV="1">
              <a:off x="3303996" y="3470951"/>
              <a:ext cx="192744" cy="360651"/>
            </a:xfrm>
            <a:custGeom>
              <a:avLst/>
              <a:gdLst>
                <a:gd name="connsiteX0" fmla="*/ 0 w 55659"/>
                <a:gd name="connsiteY0" fmla="*/ 405516 h 405516"/>
                <a:gd name="connsiteX1" fmla="*/ 55659 w 55659"/>
                <a:gd name="connsiteY1" fmla="*/ 0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659" h="405516">
                  <a:moveTo>
                    <a:pt x="0" y="405516"/>
                  </a:moveTo>
                  <a:cubicBezTo>
                    <a:pt x="24516" y="238539"/>
                    <a:pt x="49033" y="71562"/>
                    <a:pt x="55659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543EED5-6F83-4A45-A494-CD8C4D78E0E1}"/>
                </a:ext>
              </a:extLst>
            </p:cNvPr>
            <p:cNvSpPr txBox="1"/>
            <p:nvPr/>
          </p:nvSpPr>
          <p:spPr>
            <a:xfrm>
              <a:off x="3329136" y="3799027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점선</a:t>
              </a:r>
            </a:p>
          </p:txBody>
        </p:sp>
        <p:sp>
          <p:nvSpPr>
            <p:cNvPr id="21" name="자유형 10">
              <a:extLst>
                <a:ext uri="{FF2B5EF4-FFF2-40B4-BE49-F238E27FC236}">
                  <a16:creationId xmlns:a16="http://schemas.microsoft.com/office/drawing/2014/main" id="{56F4CC63-73F2-0545-851C-2A58164AD39B}"/>
                </a:ext>
              </a:extLst>
            </p:cNvPr>
            <p:cNvSpPr/>
            <p:nvPr/>
          </p:nvSpPr>
          <p:spPr>
            <a:xfrm>
              <a:off x="4074192" y="2492896"/>
              <a:ext cx="929856" cy="229566"/>
            </a:xfrm>
            <a:custGeom>
              <a:avLst/>
              <a:gdLst>
                <a:gd name="connsiteX0" fmla="*/ 0 w 1097280"/>
                <a:gd name="connsiteY0" fmla="*/ 328519 h 356828"/>
                <a:gd name="connsiteX1" fmla="*/ 739471 w 1097280"/>
                <a:gd name="connsiteY1" fmla="*/ 328519 h 356828"/>
                <a:gd name="connsiteX2" fmla="*/ 882594 w 1097280"/>
                <a:gd name="connsiteY2" fmla="*/ 34321 h 356828"/>
                <a:gd name="connsiteX3" fmla="*/ 1097280 w 1097280"/>
                <a:gd name="connsiteY3" fmla="*/ 2516 h 35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7280" h="356828">
                  <a:moveTo>
                    <a:pt x="0" y="328519"/>
                  </a:moveTo>
                  <a:cubicBezTo>
                    <a:pt x="296186" y="353035"/>
                    <a:pt x="592372" y="377552"/>
                    <a:pt x="739471" y="328519"/>
                  </a:cubicBezTo>
                  <a:cubicBezTo>
                    <a:pt x="886570" y="279486"/>
                    <a:pt x="822959" y="88655"/>
                    <a:pt x="882594" y="34321"/>
                  </a:cubicBezTo>
                  <a:cubicBezTo>
                    <a:pt x="942229" y="-20013"/>
                    <a:pt x="1065475" y="7817"/>
                    <a:pt x="1097280" y="2516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 15">
              <a:extLst>
                <a:ext uri="{FF2B5EF4-FFF2-40B4-BE49-F238E27FC236}">
                  <a16:creationId xmlns:a16="http://schemas.microsoft.com/office/drawing/2014/main" id="{087C0F4F-2501-8D49-846D-DBB484D5DF34}"/>
                </a:ext>
              </a:extLst>
            </p:cNvPr>
            <p:cNvSpPr/>
            <p:nvPr/>
          </p:nvSpPr>
          <p:spPr>
            <a:xfrm>
              <a:off x="4283968" y="3347947"/>
              <a:ext cx="771276" cy="39756"/>
            </a:xfrm>
            <a:custGeom>
              <a:avLst/>
              <a:gdLst>
                <a:gd name="connsiteX0" fmla="*/ 0 w 771276"/>
                <a:gd name="connsiteY0" fmla="*/ 39756 h 39756"/>
                <a:gd name="connsiteX1" fmla="*/ 771276 w 771276"/>
                <a:gd name="connsiteY1" fmla="*/ 0 h 39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1276" h="39756">
                  <a:moveTo>
                    <a:pt x="0" y="39756"/>
                  </a:moveTo>
                  <a:lnTo>
                    <a:pt x="771276" y="0"/>
                  </a:ln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19">
              <a:extLst>
                <a:ext uri="{FF2B5EF4-FFF2-40B4-BE49-F238E27FC236}">
                  <a16:creationId xmlns:a16="http://schemas.microsoft.com/office/drawing/2014/main" id="{A894CC53-65E1-AA4B-802F-7C9F0FC994DB}"/>
                </a:ext>
              </a:extLst>
            </p:cNvPr>
            <p:cNvSpPr/>
            <p:nvPr/>
          </p:nvSpPr>
          <p:spPr>
            <a:xfrm>
              <a:off x="1787107" y="3017939"/>
              <a:ext cx="580843" cy="267044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자유형 20">
              <a:extLst>
                <a:ext uri="{FF2B5EF4-FFF2-40B4-BE49-F238E27FC236}">
                  <a16:creationId xmlns:a16="http://schemas.microsoft.com/office/drawing/2014/main" id="{6C56C687-A97D-9846-84CE-5508BF5518F1}"/>
                </a:ext>
              </a:extLst>
            </p:cNvPr>
            <p:cNvSpPr/>
            <p:nvPr/>
          </p:nvSpPr>
          <p:spPr>
            <a:xfrm flipH="1" flipV="1">
              <a:off x="1715099" y="3148776"/>
              <a:ext cx="72008" cy="675303"/>
            </a:xfrm>
            <a:custGeom>
              <a:avLst/>
              <a:gdLst>
                <a:gd name="connsiteX0" fmla="*/ 0 w 55659"/>
                <a:gd name="connsiteY0" fmla="*/ 405516 h 405516"/>
                <a:gd name="connsiteX1" fmla="*/ 55659 w 55659"/>
                <a:gd name="connsiteY1" fmla="*/ 0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659" h="405516">
                  <a:moveTo>
                    <a:pt x="0" y="405516"/>
                  </a:moveTo>
                  <a:cubicBezTo>
                    <a:pt x="24516" y="238539"/>
                    <a:pt x="49033" y="71562"/>
                    <a:pt x="55659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6D5E506-8E63-5D48-B50A-A246204C0593}"/>
                </a:ext>
              </a:extLst>
            </p:cNvPr>
            <p:cNvSpPr txBox="1"/>
            <p:nvPr/>
          </p:nvSpPr>
          <p:spPr>
            <a:xfrm>
              <a:off x="1229634" y="3782325"/>
              <a:ext cx="158889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모든</a:t>
              </a:r>
              <a:r>
                <a:rPr lang="en-US" altLang="ko-KR" sz="1000" dirty="0"/>
                <a:t> &lt;td&gt;, &lt;</a:t>
              </a:r>
              <a:r>
                <a:rPr lang="en-US" altLang="ko-KR" sz="1000" dirty="0" err="1"/>
                <a:t>th</a:t>
              </a:r>
              <a:r>
                <a:rPr lang="en-US" altLang="ko-KR" sz="1000" dirty="0"/>
                <a:t>&gt;</a:t>
              </a:r>
              <a:r>
                <a:rPr lang="ko-KR" altLang="en-US" sz="1000" dirty="0"/>
                <a:t>에 적용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37184C0-A8EB-6A43-8275-4D3090B5F1D5}"/>
              </a:ext>
            </a:extLst>
          </p:cNvPr>
          <p:cNvSpPr txBox="1"/>
          <p:nvPr/>
        </p:nvSpPr>
        <p:spPr>
          <a:xfrm>
            <a:off x="899592" y="4529857"/>
            <a:ext cx="7848872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Border</a:t>
            </a:r>
            <a:r>
              <a:rPr lang="en-US" altLang="ko-KR" dirty="0"/>
              <a:t>-&lt;</a:t>
            </a:r>
            <a:r>
              <a:rPr lang="ko-KR" altLang="en-US" dirty="0"/>
              <a:t>방향</a:t>
            </a:r>
            <a:r>
              <a:rPr lang="en-US" altLang="ko-KR" dirty="0"/>
              <a:t>&gt;</a:t>
            </a:r>
            <a:r>
              <a:rPr lang="en-US" dirty="0"/>
              <a:t>: </a:t>
            </a:r>
            <a:r>
              <a:rPr lang="ko-KR" altLang="en-US" dirty="0" err="1"/>
              <a:t>축약형으로</a:t>
            </a:r>
            <a:r>
              <a:rPr lang="ko-KR" altLang="en-US" dirty="0"/>
              <a:t> 표 테두리의 모양</a:t>
            </a:r>
            <a:r>
              <a:rPr lang="en-US" altLang="ko-KR" dirty="0"/>
              <a:t>,</a:t>
            </a:r>
            <a:r>
              <a:rPr lang="ko-KR" altLang="en-US" dirty="0"/>
              <a:t> 두께</a:t>
            </a:r>
            <a:r>
              <a:rPr lang="en-US" altLang="ko-KR" dirty="0"/>
              <a:t>,</a:t>
            </a:r>
            <a:r>
              <a:rPr lang="ko-KR" altLang="en-US" dirty="0"/>
              <a:t> 색을 사면을 개별적으로 설정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border-width, border-style(</a:t>
            </a:r>
            <a:r>
              <a:rPr lang="ko-KR" altLang="en-US" dirty="0"/>
              <a:t>필수</a:t>
            </a:r>
            <a:r>
              <a:rPr lang="en-US" altLang="ko-KR" dirty="0"/>
              <a:t>),</a:t>
            </a:r>
            <a:r>
              <a:rPr lang="ko-KR" altLang="en-US" dirty="0"/>
              <a:t> </a:t>
            </a:r>
            <a:r>
              <a:rPr lang="en-US" altLang="ko-KR" dirty="0"/>
              <a:t>border-color </a:t>
            </a:r>
            <a:r>
              <a:rPr lang="ko-KR" altLang="en-US" dirty="0"/>
              <a:t>의 값을 축약</a:t>
            </a:r>
            <a:endParaRPr lang="en-US" altLang="ko-K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661DD4-9EC4-0E4C-B3D6-4FB2202386D3}"/>
              </a:ext>
            </a:extLst>
          </p:cNvPr>
          <p:cNvSpPr txBox="1"/>
          <p:nvPr/>
        </p:nvSpPr>
        <p:spPr>
          <a:xfrm>
            <a:off x="1484982" y="5548590"/>
            <a:ext cx="3672408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div {</a:t>
            </a:r>
            <a:r>
              <a:rPr lang="ko-KR" altLang="en-US" dirty="0"/>
              <a:t> </a:t>
            </a:r>
            <a:r>
              <a:rPr lang="en-US" dirty="0"/>
              <a:t>border-left: 6px solid red; }</a:t>
            </a:r>
          </a:p>
        </p:txBody>
      </p:sp>
    </p:spTree>
    <p:extLst>
      <p:ext uri="{BB962C8B-B14F-4D97-AF65-F5344CB8AC3E}">
        <p14:creationId xmlns:p14="http://schemas.microsoft.com/office/powerpoint/2010/main" val="7652901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7384" y="236676"/>
            <a:ext cx="5878011" cy="830346"/>
          </a:xfrm>
        </p:spPr>
        <p:txBody>
          <a:bodyPr>
            <a:normAutofit/>
          </a:bodyPr>
          <a:lstStyle/>
          <a:p>
            <a:r>
              <a:rPr lang="ko-KR" altLang="en-US" dirty="0"/>
              <a:t>표 테두리 제어</a:t>
            </a:r>
            <a:r>
              <a:rPr lang="en-US" altLang="ko-KR" dirty="0"/>
              <a:t>, border-collapse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948891" y="1145221"/>
            <a:ext cx="6130795" cy="1305727"/>
          </a:xfrm>
        </p:spPr>
        <p:txBody>
          <a:bodyPr>
            <a:normAutofit/>
          </a:bodyPr>
          <a:lstStyle/>
          <a:p>
            <a:pPr lvl="1"/>
            <a:r>
              <a:rPr lang="en-US" altLang="ko-KR" dirty="0"/>
              <a:t>border-collapse : collapse; /* </a:t>
            </a:r>
            <a:r>
              <a:rPr lang="ko-KR" altLang="en-US" dirty="0"/>
              <a:t>중복된 테두리 합치기 *</a:t>
            </a:r>
            <a:r>
              <a:rPr lang="en-US" altLang="ko-KR" dirty="0"/>
              <a:t>/</a:t>
            </a:r>
          </a:p>
          <a:p>
            <a:pPr lvl="1"/>
            <a:r>
              <a:rPr lang="ko-KR" altLang="en-US" dirty="0"/>
              <a:t>속성값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endParaRPr lang="en-US" altLang="ko-KR" dirty="0"/>
          </a:p>
          <a:p>
            <a:pPr lvl="2"/>
            <a:r>
              <a:rPr lang="en-US" altLang="ko-KR" dirty="0"/>
              <a:t>Separate: </a:t>
            </a:r>
            <a:r>
              <a:rPr lang="ko-KR" altLang="en-US" dirty="0"/>
              <a:t>테두리가 따로 표현</a:t>
            </a:r>
            <a:r>
              <a:rPr lang="en-US" altLang="ko-KR" dirty="0"/>
              <a:t>.</a:t>
            </a:r>
            <a:r>
              <a:rPr lang="ko-KR" altLang="en-US" dirty="0"/>
              <a:t> 기본값</a:t>
            </a:r>
            <a:endParaRPr lang="en-US" altLang="ko-KR" dirty="0"/>
          </a:p>
          <a:p>
            <a:pPr lvl="2"/>
            <a:r>
              <a:rPr lang="en-US" altLang="ko-KR" dirty="0"/>
              <a:t>Collapse: </a:t>
            </a:r>
            <a:r>
              <a:rPr lang="ko-KR" altLang="en-US" dirty="0"/>
              <a:t>테두리가 겹쳐서 표현</a:t>
            </a:r>
            <a:endParaRPr lang="en-US" altLang="ko-KR" dirty="0"/>
          </a:p>
          <a:p>
            <a:pPr marL="342900" lvl="1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48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272259" y="2529147"/>
            <a:ext cx="5185691" cy="1662357"/>
            <a:chOff x="1763687" y="4212950"/>
            <a:chExt cx="5185691" cy="1662357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3115" y="4212950"/>
              <a:ext cx="1860843" cy="1448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모서리가 둥근 직사각형 16"/>
            <p:cNvSpPr/>
            <p:nvPr/>
          </p:nvSpPr>
          <p:spPr>
            <a:xfrm>
              <a:off x="1763687" y="4259391"/>
              <a:ext cx="2808312" cy="1615916"/>
            </a:xfrm>
            <a:prstGeom prst="roundRect">
              <a:avLst>
                <a:gd name="adj" fmla="val 3175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b="1" dirty="0"/>
                <a:t>table {</a:t>
              </a:r>
            </a:p>
            <a:p>
              <a:pPr defTabSz="180000"/>
              <a:r>
                <a:rPr lang="en-US" altLang="ko-KR" sz="1400" dirty="0"/>
                <a:t>	border : 1px solid blue;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b="1" dirty="0"/>
                <a:t>border-collapse : collapse</a:t>
              </a:r>
              <a:r>
                <a:rPr lang="en-US" altLang="ko-KR" sz="1400" dirty="0"/>
                <a:t>;</a:t>
              </a:r>
            </a:p>
            <a:p>
              <a:pPr defTabSz="180000"/>
              <a:r>
                <a:rPr lang="en-US" altLang="ko-KR" sz="1400" dirty="0"/>
                <a:t>}</a:t>
              </a:r>
            </a:p>
            <a:p>
              <a:pPr defTabSz="180000"/>
              <a:r>
                <a:rPr lang="en-US" altLang="ko-KR" sz="1400" dirty="0"/>
                <a:t>td, </a:t>
              </a:r>
              <a:r>
                <a:rPr lang="en-US" altLang="ko-KR" sz="1400" dirty="0" err="1"/>
                <a:t>th</a:t>
              </a:r>
              <a:r>
                <a:rPr lang="en-US" altLang="ko-KR" sz="1400" dirty="0"/>
                <a:t> {</a:t>
              </a:r>
            </a:p>
            <a:p>
              <a:pPr defTabSz="180000"/>
              <a:r>
                <a:rPr lang="en-US" altLang="ko-KR" sz="1400" dirty="0"/>
                <a:t>	border : 1px dotted green;</a:t>
              </a:r>
            </a:p>
            <a:p>
              <a:pPr defTabSz="18000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18" name="자유형 17"/>
            <p:cNvSpPr/>
            <p:nvPr/>
          </p:nvSpPr>
          <p:spPr>
            <a:xfrm>
              <a:off x="4074193" y="4508805"/>
              <a:ext cx="929856" cy="213191"/>
            </a:xfrm>
            <a:custGeom>
              <a:avLst/>
              <a:gdLst>
                <a:gd name="connsiteX0" fmla="*/ 0 w 866692"/>
                <a:gd name="connsiteY0" fmla="*/ 171987 h 171987"/>
                <a:gd name="connsiteX1" fmla="*/ 437322 w 866692"/>
                <a:gd name="connsiteY1" fmla="*/ 20913 h 171987"/>
                <a:gd name="connsiteX2" fmla="*/ 866692 w 866692"/>
                <a:gd name="connsiteY2" fmla="*/ 5010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6692" h="171987">
                  <a:moveTo>
                    <a:pt x="0" y="171987"/>
                  </a:moveTo>
                  <a:cubicBezTo>
                    <a:pt x="146436" y="110364"/>
                    <a:pt x="292873" y="48742"/>
                    <a:pt x="437322" y="20913"/>
                  </a:cubicBezTo>
                  <a:cubicBezTo>
                    <a:pt x="581771" y="-6917"/>
                    <a:pt x="724231" y="-954"/>
                    <a:pt x="866692" y="501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855203" y="5596877"/>
              <a:ext cx="20941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표와 셀의 테두리를 합친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74455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83866F-12C0-FF47-B1CD-F50C57614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A71812-29DA-3948-823F-9D5E41C1E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49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B9EE8C-2EA6-FF43-A4B0-1B5D8B89EFF2}"/>
              </a:ext>
            </a:extLst>
          </p:cNvPr>
          <p:cNvSpPr txBox="1"/>
          <p:nvPr/>
        </p:nvSpPr>
        <p:spPr>
          <a:xfrm>
            <a:off x="827584" y="404664"/>
            <a:ext cx="3627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경계선 세부 사항 설정 </a:t>
            </a:r>
            <a:r>
              <a:rPr lang="ko-KR" altLang="en-US" dirty="0" err="1"/>
              <a:t>프로퍼티들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334DDF-E4A8-114E-8F8B-88F0C32D27B9}"/>
              </a:ext>
            </a:extLst>
          </p:cNvPr>
          <p:cNvSpPr txBox="1"/>
          <p:nvPr/>
        </p:nvSpPr>
        <p:spPr>
          <a:xfrm>
            <a:off x="999761" y="1106448"/>
            <a:ext cx="3550716" cy="92333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border-style: </a:t>
            </a:r>
            <a:r>
              <a:rPr lang="ko-KR" altLang="en-US" dirty="0"/>
              <a:t>경계선 모양 설정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border-width: </a:t>
            </a:r>
            <a:r>
              <a:rPr lang="ko-KR" altLang="en-US" dirty="0"/>
              <a:t>경계선 두께 설정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border-color: </a:t>
            </a:r>
            <a:r>
              <a:rPr lang="ko-KR" altLang="en-US" dirty="0"/>
              <a:t>경계선 색 설정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F7DAE8-1ADE-8948-9522-DE5ABDC5AAED}"/>
              </a:ext>
            </a:extLst>
          </p:cNvPr>
          <p:cNvSpPr txBox="1"/>
          <p:nvPr/>
        </p:nvSpPr>
        <p:spPr>
          <a:xfrm>
            <a:off x="1426617" y="3900239"/>
            <a:ext cx="2952328" cy="120032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border-top-style</a:t>
            </a:r>
          </a:p>
          <a:p>
            <a:r>
              <a:rPr lang="en-US" dirty="0"/>
              <a:t>border-right-style  </a:t>
            </a:r>
          </a:p>
          <a:p>
            <a:r>
              <a:rPr lang="en-US" dirty="0"/>
              <a:t>border-bottom style</a:t>
            </a:r>
            <a:br>
              <a:rPr lang="en-US" dirty="0"/>
            </a:br>
            <a:r>
              <a:rPr lang="en-US" dirty="0"/>
              <a:t>border-left-style</a:t>
            </a:r>
          </a:p>
        </p:txBody>
      </p:sp>
      <p:sp>
        <p:nvSpPr>
          <p:cNvPr id="9" name="Down Arrow Callout 8">
            <a:extLst>
              <a:ext uri="{FF2B5EF4-FFF2-40B4-BE49-F238E27FC236}">
                <a16:creationId xmlns:a16="http://schemas.microsoft.com/office/drawing/2014/main" id="{EB218E1A-04C4-B445-8A69-2D568113D98F}"/>
              </a:ext>
            </a:extLst>
          </p:cNvPr>
          <p:cNvSpPr/>
          <p:nvPr/>
        </p:nvSpPr>
        <p:spPr>
          <a:xfrm>
            <a:off x="1426616" y="2189171"/>
            <a:ext cx="2952319" cy="165618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이름 중간에 </a:t>
            </a:r>
            <a:r>
              <a:rPr lang="en-US" altLang="ko-KR" dirty="0"/>
              <a:t>top, right , bottom, left </a:t>
            </a:r>
            <a:r>
              <a:rPr lang="ko-KR" altLang="en-US" dirty="0" err="1"/>
              <a:t>를</a:t>
            </a:r>
            <a:r>
              <a:rPr lang="ko-KR" altLang="en-US" dirty="0"/>
              <a:t> 넣어 사면 설정 가능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A77218-80B8-9247-9027-7C05006F27DD}"/>
              </a:ext>
            </a:extLst>
          </p:cNvPr>
          <p:cNvSpPr txBox="1"/>
          <p:nvPr/>
        </p:nvSpPr>
        <p:spPr>
          <a:xfrm>
            <a:off x="5652120" y="1116084"/>
            <a:ext cx="2592288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dirty="0"/>
              <a:t>table {</a:t>
            </a:r>
          </a:p>
          <a:p>
            <a:pPr defTabSz="180000"/>
            <a:r>
              <a:rPr lang="en-US" altLang="ko-KR" dirty="0"/>
              <a:t>	border : 1px solid blue;</a:t>
            </a:r>
          </a:p>
          <a:p>
            <a:pPr defTabSz="180000"/>
            <a:r>
              <a:rPr lang="en-US" altLang="ko-KR" dirty="0"/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935999-2C15-9E4E-8BCF-48A6676C9695}"/>
              </a:ext>
            </a:extLst>
          </p:cNvPr>
          <p:cNvSpPr txBox="1"/>
          <p:nvPr/>
        </p:nvSpPr>
        <p:spPr>
          <a:xfrm>
            <a:off x="5652120" y="2422911"/>
            <a:ext cx="2592288" cy="1477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dirty="0"/>
              <a:t>table {</a:t>
            </a:r>
          </a:p>
          <a:p>
            <a:pPr defTabSz="180000"/>
            <a:r>
              <a:rPr lang="en-US" altLang="ko-KR" dirty="0"/>
              <a:t>	border-style : solid;</a:t>
            </a:r>
          </a:p>
          <a:p>
            <a:pPr defTabSz="180000"/>
            <a:r>
              <a:rPr lang="en-US" altLang="ko-KR" dirty="0"/>
              <a:t>    border-width : 1px;</a:t>
            </a:r>
          </a:p>
          <a:p>
            <a:pPr defTabSz="180000"/>
            <a:r>
              <a:rPr lang="en-US" altLang="ko-KR" dirty="0"/>
              <a:t>    border-color : blue;</a:t>
            </a:r>
          </a:p>
          <a:p>
            <a:pPr defTabSz="180000"/>
            <a:r>
              <a:rPr lang="en-US" altLang="ko-KR" dirty="0"/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A2A3A2-0913-9B4B-A6DF-8949C5AA35EF}"/>
              </a:ext>
            </a:extLst>
          </p:cNvPr>
          <p:cNvSpPr txBox="1"/>
          <p:nvPr/>
        </p:nvSpPr>
        <p:spPr>
          <a:xfrm>
            <a:off x="5652120" y="4283736"/>
            <a:ext cx="3086099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dirty="0"/>
              <a:t>table {</a:t>
            </a:r>
          </a:p>
          <a:p>
            <a:pPr defTabSz="180000"/>
            <a:r>
              <a:rPr lang="en-US" altLang="ko-KR" dirty="0"/>
              <a:t>	border-top-style : solid;</a:t>
            </a:r>
          </a:p>
          <a:p>
            <a:pPr defTabSz="180000"/>
            <a:r>
              <a:rPr lang="en-US" altLang="ko-KR" dirty="0"/>
              <a:t>    border-right-style : solid;</a:t>
            </a:r>
          </a:p>
          <a:p>
            <a:pPr defTabSz="180000"/>
            <a:r>
              <a:rPr lang="en-US" altLang="ko-KR" dirty="0"/>
              <a:t>    border-bottom-style : solid;</a:t>
            </a:r>
          </a:p>
          <a:p>
            <a:pPr defTabSz="180000"/>
            <a:r>
              <a:rPr lang="en-US" altLang="ko-KR" dirty="0"/>
              <a:t>    border-left-style : solid;</a:t>
            </a:r>
          </a:p>
          <a:p>
            <a:pPr defTabSz="180000"/>
            <a:r>
              <a:rPr lang="en-US" altLang="ko-KR" dirty="0"/>
              <a:t>    …</a:t>
            </a:r>
          </a:p>
          <a:p>
            <a:pPr defTabSz="180000"/>
            <a:r>
              <a:rPr lang="en-US" altLang="ko-KR" dirty="0"/>
              <a:t>}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44F8BC-0CFB-5641-BD03-DA862ED596B1}"/>
              </a:ext>
            </a:extLst>
          </p:cNvPr>
          <p:cNvCxnSpPr/>
          <p:nvPr/>
        </p:nvCxnSpPr>
        <p:spPr>
          <a:xfrm>
            <a:off x="6948264" y="2132856"/>
            <a:ext cx="0" cy="2160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57EA09-671D-CC49-91BB-BCC240F287E4}"/>
              </a:ext>
            </a:extLst>
          </p:cNvPr>
          <p:cNvCxnSpPr/>
          <p:nvPr/>
        </p:nvCxnSpPr>
        <p:spPr>
          <a:xfrm>
            <a:off x="7020272" y="4005064"/>
            <a:ext cx="0" cy="2160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228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EEAF3-44C7-D34A-8B6A-93B1E89CE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정리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C67B0-DAA9-AF42-918F-1628C7D29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85763" indent="-385763">
              <a:lnSpc>
                <a:spcPct val="110000"/>
              </a:lnSpc>
              <a:buFont typeface="+mj-lt"/>
              <a:buAutoNum type="arabicPeriod" startAt="4"/>
            </a:pPr>
            <a:r>
              <a:rPr lang="en-US" altLang="ko-KR" dirty="0"/>
              <a:t>CSS3</a:t>
            </a:r>
            <a:r>
              <a:rPr lang="ko-KR" altLang="en-US" dirty="0"/>
              <a:t>로 텍스트 꾸미기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font-family </a:t>
            </a:r>
            <a:r>
              <a:rPr lang="ko-KR" altLang="en-US" dirty="0" err="1"/>
              <a:t>프로퍼티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font </a:t>
            </a:r>
            <a:r>
              <a:rPr lang="ko-KR" altLang="en-US" dirty="0" err="1"/>
              <a:t>프로퍼티</a:t>
            </a:r>
            <a:r>
              <a:rPr lang="en-US" altLang="ko-KR" dirty="0"/>
              <a:t>: font-style, font-weight, font-size, font-family</a:t>
            </a:r>
            <a:r>
              <a:rPr lang="ko-KR" altLang="en-US" dirty="0" err="1"/>
              <a:t>를</a:t>
            </a:r>
            <a:r>
              <a:rPr lang="ko-KR" altLang="en-US" dirty="0"/>
              <a:t> 순서대로 지정</a:t>
            </a:r>
            <a:endParaRPr lang="en-US" altLang="ko-KR" dirty="0"/>
          </a:p>
          <a:p>
            <a:pPr marL="385763" indent="-385763">
              <a:lnSpc>
                <a:spcPct val="110000"/>
              </a:lnSpc>
              <a:buFont typeface="+mj-lt"/>
              <a:buAutoNum type="arabicPeriod" startAt="4"/>
            </a:pPr>
            <a:r>
              <a:rPr lang="en-US" altLang="ko-KR" dirty="0"/>
              <a:t>CSS3</a:t>
            </a:r>
            <a:r>
              <a:rPr lang="ko-KR" altLang="en-US" dirty="0"/>
              <a:t>로 웹 페이지에 색과 모양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색은 </a:t>
            </a:r>
            <a:r>
              <a:rPr lang="en-US" altLang="ko-KR" dirty="0"/>
              <a:t>3</a:t>
            </a:r>
            <a:r>
              <a:rPr lang="ko-KR" altLang="en-US" dirty="0"/>
              <a:t>가지 방법으로 표현</a:t>
            </a:r>
            <a:endParaRPr lang="en-US" altLang="ko-KR" dirty="0"/>
          </a:p>
          <a:p>
            <a:pPr marL="385763" indent="-385763">
              <a:lnSpc>
                <a:spcPct val="110000"/>
              </a:lnSpc>
              <a:buFont typeface="+mj-lt"/>
              <a:buAutoNum type="arabicPeriod" startAt="4"/>
            </a:pPr>
            <a:r>
              <a:rPr lang="en-US" altLang="ko-KR" dirty="0"/>
              <a:t>CSS3</a:t>
            </a:r>
            <a:r>
              <a:rPr lang="ko-KR" altLang="en-US" dirty="0"/>
              <a:t>의 박스 모델 이해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각 </a:t>
            </a:r>
            <a:r>
              <a:rPr lang="en-US" altLang="ko-KR" dirty="0"/>
              <a:t>HTML </a:t>
            </a:r>
            <a:r>
              <a:rPr lang="ko-KR" altLang="en-US" dirty="0"/>
              <a:t>태그 요소를 하나의 박스로 모델링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b="1" dirty="0"/>
              <a:t>콘텐츠</a:t>
            </a:r>
            <a:r>
              <a:rPr lang="en-US" altLang="ko-KR" b="1" dirty="0"/>
              <a:t>, </a:t>
            </a:r>
            <a:r>
              <a:rPr lang="ko-KR" altLang="en-US" b="1" dirty="0"/>
              <a:t>패딩</a:t>
            </a:r>
            <a:r>
              <a:rPr lang="en-US" altLang="ko-KR" b="1" dirty="0"/>
              <a:t>, </a:t>
            </a:r>
            <a:r>
              <a:rPr lang="ko-KR" altLang="en-US" b="1" dirty="0"/>
              <a:t>테두리</a:t>
            </a:r>
            <a:r>
              <a:rPr lang="en-US" altLang="ko-KR" b="1" dirty="0"/>
              <a:t>, </a:t>
            </a:r>
            <a:r>
              <a:rPr lang="ko-KR" altLang="en-US" b="1" dirty="0"/>
              <a:t>여백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박스 크기</a:t>
            </a:r>
            <a:r>
              <a:rPr lang="en-US" altLang="ko-KR" dirty="0"/>
              <a:t>, </a:t>
            </a:r>
            <a:r>
              <a:rPr lang="ko-KR" altLang="en-US" dirty="0"/>
              <a:t>배경 색</a:t>
            </a:r>
            <a:r>
              <a:rPr lang="en-US" altLang="ko-KR" dirty="0"/>
              <a:t>, </a:t>
            </a:r>
            <a:r>
              <a:rPr lang="ko-KR" altLang="en-US" dirty="0"/>
              <a:t>여백</a:t>
            </a:r>
            <a:r>
              <a:rPr lang="en-US" altLang="ko-KR" dirty="0"/>
              <a:t>, </a:t>
            </a:r>
            <a:r>
              <a:rPr lang="ko-KR" altLang="en-US" dirty="0"/>
              <a:t>옆 박스와의 거리 등 제어 가능</a:t>
            </a:r>
            <a:endParaRPr lang="en-US" altLang="ko-KR" dirty="0"/>
          </a:p>
          <a:p>
            <a:pPr marL="385763" indent="-385763">
              <a:lnSpc>
                <a:spcPct val="110000"/>
              </a:lnSpc>
              <a:buFont typeface="+mj-lt"/>
              <a:buAutoNum type="arabicPeriod" startAt="4"/>
            </a:pPr>
            <a:r>
              <a:rPr lang="en-US" altLang="ko-KR" dirty="0"/>
              <a:t>CSS3</a:t>
            </a:r>
            <a:r>
              <a:rPr lang="ko-KR" altLang="en-US" dirty="0"/>
              <a:t>로 </a:t>
            </a:r>
            <a:r>
              <a:rPr lang="en-US" altLang="ko-KR" dirty="0"/>
              <a:t>HTML </a:t>
            </a:r>
            <a:r>
              <a:rPr lang="ko-KR" altLang="en-US" dirty="0"/>
              <a:t>태그의 배경과 테두리 등을 꾸미기</a:t>
            </a:r>
            <a:endParaRPr lang="en-US" altLang="ko-KR" dirty="0"/>
          </a:p>
          <a:p>
            <a:pPr marL="385763" indent="-385763">
              <a:lnSpc>
                <a:spcPct val="110000"/>
              </a:lnSpc>
              <a:buFont typeface="+mj-lt"/>
              <a:buAutoNum type="arabicPeriod" startAt="4"/>
            </a:pPr>
            <a:r>
              <a:rPr lang="en-US" altLang="ko-KR" dirty="0"/>
              <a:t>CSS3</a:t>
            </a:r>
            <a:r>
              <a:rPr lang="ko-KR" altLang="en-US" dirty="0"/>
              <a:t>로 그림자 효과를 만들기</a:t>
            </a: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8771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5858FEB-D37E-D141-AB45-3890965A5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244CB5-2406-D64F-AB05-0DCD6C511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50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478712-46D7-D741-A89B-647318993CD7}"/>
              </a:ext>
            </a:extLst>
          </p:cNvPr>
          <p:cNvSpPr txBox="1"/>
          <p:nvPr/>
        </p:nvSpPr>
        <p:spPr>
          <a:xfrm>
            <a:off x="827584" y="404664"/>
            <a:ext cx="2392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Border-style </a:t>
            </a:r>
            <a:r>
              <a:rPr lang="ko-KR" altLang="en-US" sz="2400" dirty="0"/>
              <a:t>값들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209842-0589-094C-825C-0972F42F4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124744"/>
            <a:ext cx="75565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929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8785F8-5EDA-4540-9ACA-F76F8A1B0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DFF8A-E3E4-E048-AA82-0FF70843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548D19-4726-EC47-BC04-2A43EFF4F7AB}"/>
              </a:ext>
            </a:extLst>
          </p:cNvPr>
          <p:cNvSpPr txBox="1"/>
          <p:nvPr/>
        </p:nvSpPr>
        <p:spPr>
          <a:xfrm>
            <a:off x="1043608" y="692696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네 방향에 다른 값을 적용 시킬 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dirty="0"/>
              <a:t>Border-style </a:t>
            </a:r>
            <a:r>
              <a:rPr lang="ko-KR" altLang="en-US" dirty="0"/>
              <a:t>값들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87D809-1C14-7F43-9829-A81E6F30E63A}"/>
              </a:ext>
            </a:extLst>
          </p:cNvPr>
          <p:cNvSpPr txBox="1"/>
          <p:nvPr/>
        </p:nvSpPr>
        <p:spPr>
          <a:xfrm>
            <a:off x="827584" y="1556792"/>
            <a:ext cx="705678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border-style: double dashed dotted dashed; /* </a:t>
            </a:r>
            <a:r>
              <a:rPr lang="ko-KR" altLang="en-US" dirty="0"/>
              <a:t>위</a:t>
            </a:r>
            <a:r>
              <a:rPr lang="en-US" altLang="ko-KR" dirty="0"/>
              <a:t>,</a:t>
            </a:r>
            <a:r>
              <a:rPr lang="ko-KR" altLang="en-US" dirty="0"/>
              <a:t> 오른쪽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밑쪽</a:t>
            </a:r>
            <a:r>
              <a:rPr lang="en-US" altLang="ko-KR" dirty="0"/>
              <a:t>,</a:t>
            </a:r>
            <a:r>
              <a:rPr lang="ko-KR" altLang="en-US" dirty="0"/>
              <a:t> 왼쪽 *</a:t>
            </a:r>
            <a:r>
              <a:rPr lang="en-US" altLang="ko-KR" dirty="0"/>
              <a:t>/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FA3E86-ED34-1F47-85BE-DBED640AA6A6}"/>
              </a:ext>
            </a:extLst>
          </p:cNvPr>
          <p:cNvSpPr txBox="1"/>
          <p:nvPr/>
        </p:nvSpPr>
        <p:spPr>
          <a:xfrm>
            <a:off x="827584" y="2100572"/>
            <a:ext cx="705678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border-style: dashed dotted dashed; /* </a:t>
            </a:r>
            <a:r>
              <a:rPr lang="ko-KR" altLang="en-US" dirty="0"/>
              <a:t>위</a:t>
            </a:r>
            <a:r>
              <a:rPr lang="en-US" altLang="ko-KR" dirty="0"/>
              <a:t>,</a:t>
            </a:r>
            <a:r>
              <a:rPr lang="ko-KR" altLang="en-US" dirty="0"/>
              <a:t> 오른쪽</a:t>
            </a:r>
            <a:r>
              <a:rPr lang="en-US" altLang="ko-KR" dirty="0"/>
              <a:t>/</a:t>
            </a:r>
            <a:r>
              <a:rPr lang="ko-KR" altLang="en-US" dirty="0"/>
              <a:t>왼쪽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밑쪽</a:t>
            </a:r>
            <a:r>
              <a:rPr lang="ko-KR" altLang="en-US" dirty="0"/>
              <a:t> *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4E87BB-2670-BF44-9D71-18AD5B094FB6}"/>
              </a:ext>
            </a:extLst>
          </p:cNvPr>
          <p:cNvSpPr txBox="1"/>
          <p:nvPr/>
        </p:nvSpPr>
        <p:spPr>
          <a:xfrm>
            <a:off x="827584" y="2635919"/>
            <a:ext cx="705678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border-style: dotted dashed; /* </a:t>
            </a:r>
            <a:r>
              <a:rPr lang="ko-KR" altLang="en-US" dirty="0"/>
              <a:t>위</a:t>
            </a:r>
            <a:r>
              <a:rPr lang="en-US" altLang="ko-KR" dirty="0"/>
              <a:t>/</a:t>
            </a:r>
            <a:r>
              <a:rPr lang="ko-KR" altLang="en-US" dirty="0" err="1"/>
              <a:t>밑쪽</a:t>
            </a:r>
            <a:r>
              <a:rPr lang="en-US" altLang="ko-KR" dirty="0"/>
              <a:t>,</a:t>
            </a:r>
            <a:r>
              <a:rPr lang="ko-KR" altLang="en-US" dirty="0"/>
              <a:t> 오른쪽</a:t>
            </a:r>
            <a:r>
              <a:rPr lang="en-US" altLang="ko-KR" dirty="0"/>
              <a:t>/</a:t>
            </a:r>
            <a:r>
              <a:rPr lang="ko-KR" altLang="en-US" dirty="0"/>
              <a:t>왼쪽 *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A244BC-AF14-2740-AC5C-ADDF693C2EA8}"/>
              </a:ext>
            </a:extLst>
          </p:cNvPr>
          <p:cNvSpPr txBox="1"/>
          <p:nvPr/>
        </p:nvSpPr>
        <p:spPr>
          <a:xfrm>
            <a:off x="827584" y="3171266"/>
            <a:ext cx="705678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border-style: dotted; /* </a:t>
            </a:r>
            <a:r>
              <a:rPr lang="ko-KR" altLang="en-US" dirty="0"/>
              <a:t>위</a:t>
            </a:r>
            <a:r>
              <a:rPr lang="en-US" altLang="ko-KR" dirty="0"/>
              <a:t>/</a:t>
            </a:r>
            <a:r>
              <a:rPr lang="ko-KR" altLang="en-US" dirty="0" err="1"/>
              <a:t>밑쪽</a:t>
            </a:r>
            <a:r>
              <a:rPr lang="en-US" altLang="ko-KR" dirty="0"/>
              <a:t>,</a:t>
            </a:r>
            <a:r>
              <a:rPr lang="ko-KR" altLang="en-US" dirty="0"/>
              <a:t> 오른쪽</a:t>
            </a:r>
            <a:r>
              <a:rPr lang="en-US" altLang="ko-KR" dirty="0"/>
              <a:t>/</a:t>
            </a:r>
            <a:r>
              <a:rPr lang="ko-KR" altLang="en-US" dirty="0"/>
              <a:t>왼쪽 *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33D2F-9F56-A34D-9C4B-66C507556B77}"/>
              </a:ext>
            </a:extLst>
          </p:cNvPr>
          <p:cNvSpPr txBox="1"/>
          <p:nvPr/>
        </p:nvSpPr>
        <p:spPr>
          <a:xfrm>
            <a:off x="827584" y="3877781"/>
            <a:ext cx="499925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같은 방법이 </a:t>
            </a:r>
            <a:r>
              <a:rPr lang="en-US" altLang="ko-KR" dirty="0"/>
              <a:t>border-width, border-color </a:t>
            </a:r>
            <a:r>
              <a:rPr lang="ko-KR" altLang="en-US" dirty="0"/>
              <a:t>에도 적용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46861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03751A-876D-2B4C-81BC-B534CAF02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F85EAC-0014-C844-955B-CE0E401DF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52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6B67B5-1BCD-E14C-A46F-6AC80D771EA2}"/>
              </a:ext>
            </a:extLst>
          </p:cNvPr>
          <p:cNvSpPr txBox="1"/>
          <p:nvPr/>
        </p:nvSpPr>
        <p:spPr>
          <a:xfrm>
            <a:off x="827584" y="404664"/>
            <a:ext cx="5544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테두리 박스의 모퉁이 설정 </a:t>
            </a:r>
            <a:r>
              <a:rPr lang="en-US" altLang="ko-KR" sz="2400" dirty="0"/>
              <a:t>border-radius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9DDB4-8738-B449-910F-EC273D3A3110}"/>
              </a:ext>
            </a:extLst>
          </p:cNvPr>
          <p:cNvSpPr txBox="1"/>
          <p:nvPr/>
        </p:nvSpPr>
        <p:spPr>
          <a:xfrm>
            <a:off x="899592" y="1052736"/>
            <a:ext cx="240322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 {</a:t>
            </a:r>
            <a:r>
              <a:rPr lang="en-US" altLang="ko-KR" dirty="0"/>
              <a:t>border-radius: 10px;}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E8DF62-FA2A-8A42-8688-4A7C543FC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878858"/>
            <a:ext cx="76708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7458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52269" y="319932"/>
            <a:ext cx="5878011" cy="1077229"/>
          </a:xfrm>
        </p:spPr>
        <p:txBody>
          <a:bodyPr>
            <a:normAutofit/>
          </a:bodyPr>
          <a:lstStyle/>
          <a:p>
            <a:r>
              <a:rPr lang="ko-KR" altLang="en-US" dirty="0"/>
              <a:t>셀 크기 제어</a:t>
            </a:r>
            <a:r>
              <a:rPr lang="en-US" altLang="ko-KR" dirty="0"/>
              <a:t>, width height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53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457284" y="1484784"/>
            <a:ext cx="5971221" cy="4588352"/>
            <a:chOff x="1457284" y="1484784"/>
            <a:chExt cx="5971221" cy="4588352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5889" y="1819422"/>
              <a:ext cx="3381723" cy="1599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1475657" y="1711050"/>
              <a:ext cx="1717020" cy="1815882"/>
            </a:xfrm>
            <a:prstGeom prst="roundRect">
              <a:avLst>
                <a:gd name="adj" fmla="val 1213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400" b="1" dirty="0" err="1">
                  <a:cs typeface="Arial" panose="020B0604020202020204" pitchFamily="34" charset="0"/>
                </a:rPr>
                <a:t>th</a:t>
              </a:r>
              <a:r>
                <a:rPr lang="en-US" altLang="ko-KR" sz="1400" b="1" dirty="0">
                  <a:cs typeface="Arial" panose="020B0604020202020204" pitchFamily="34" charset="0"/>
                </a:rPr>
                <a:t> {</a:t>
              </a:r>
            </a:p>
            <a:p>
              <a:pPr defTabSz="180000"/>
              <a:r>
                <a:rPr lang="en-US" altLang="ko-KR" sz="1400" dirty="0">
                  <a:cs typeface="Arial" panose="020B0604020202020204" pitchFamily="34" charset="0"/>
                </a:rPr>
                <a:t>	height : 40px;</a:t>
              </a:r>
            </a:p>
            <a:p>
              <a:pPr defTabSz="180000"/>
              <a:r>
                <a:rPr lang="en-US" altLang="ko-KR" sz="1400" dirty="0">
                  <a:cs typeface="Arial" panose="020B0604020202020204" pitchFamily="34" charset="0"/>
                </a:rPr>
                <a:t>	width : 100px;</a:t>
              </a:r>
            </a:p>
            <a:p>
              <a:pPr defTabSz="180000"/>
              <a:r>
                <a:rPr lang="en-US" altLang="ko-KR" sz="1400" dirty="0">
                  <a:cs typeface="Arial" panose="020B0604020202020204" pitchFamily="34" charset="0"/>
                </a:rPr>
                <a:t>}</a:t>
              </a:r>
            </a:p>
            <a:p>
              <a:pPr defTabSz="180000"/>
              <a:r>
                <a:rPr lang="en-US" altLang="ko-KR" sz="1400" b="1" dirty="0">
                  <a:cs typeface="Arial" panose="020B0604020202020204" pitchFamily="34" charset="0"/>
                </a:rPr>
                <a:t>td {</a:t>
              </a:r>
            </a:p>
            <a:p>
              <a:pPr defTabSz="180000"/>
              <a:r>
                <a:rPr lang="en-US" altLang="ko-KR" sz="1400" dirty="0">
                  <a:cs typeface="Arial" panose="020B0604020202020204" pitchFamily="34" charset="0"/>
                </a:rPr>
                <a:t>	height : 20px;</a:t>
              </a:r>
            </a:p>
            <a:p>
              <a:pPr defTabSz="180000"/>
              <a:r>
                <a:rPr lang="en-US" altLang="ko-KR" sz="1400" dirty="0">
                  <a:cs typeface="Arial" panose="020B0604020202020204" pitchFamily="34" charset="0"/>
                </a:rPr>
                <a:t>	width : 100px;</a:t>
              </a:r>
            </a:p>
            <a:p>
              <a:pPr defTabSz="180000"/>
              <a:r>
                <a:rPr lang="en-US" altLang="ko-KR" sz="1400" dirty="0">
                  <a:cs typeface="Arial" panose="020B0604020202020204" pitchFamily="34" charset="0"/>
                </a:rPr>
                <a:t>}</a:t>
              </a: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779912" y="1891430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3779912" y="2323478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3874262" y="1891430"/>
              <a:ext cx="0" cy="432048"/>
            </a:xfrm>
            <a:prstGeom prst="line">
              <a:avLst/>
            </a:prstGeom>
            <a:ln w="9525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419872" y="1963438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40px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3779912" y="2627412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3789873" y="2859787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 flipH="1">
              <a:off x="3869282" y="2627412"/>
              <a:ext cx="4980" cy="224219"/>
            </a:xfrm>
            <a:prstGeom prst="line">
              <a:avLst/>
            </a:prstGeom>
            <a:ln w="9525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419872" y="2611712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20px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cxnSp>
          <p:nvCxnSpPr>
            <p:cNvPr id="28" name="직선 화살표 연결선 27"/>
            <p:cNvCxnSpPr/>
            <p:nvPr/>
          </p:nvCxnSpPr>
          <p:spPr>
            <a:xfrm>
              <a:off x="4115244" y="1603398"/>
              <a:ext cx="0" cy="232494"/>
            </a:xfrm>
            <a:prstGeom prst="straightConnector1">
              <a:avLst/>
            </a:prstGeom>
            <a:ln w="952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/>
            <p:nvPr/>
          </p:nvCxnSpPr>
          <p:spPr>
            <a:xfrm>
              <a:off x="5123356" y="1603398"/>
              <a:ext cx="0" cy="216024"/>
            </a:xfrm>
            <a:prstGeom prst="straightConnector1">
              <a:avLst/>
            </a:prstGeom>
            <a:ln w="952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4115244" y="1711410"/>
              <a:ext cx="1008112" cy="0"/>
            </a:xfrm>
            <a:prstGeom prst="line">
              <a:avLst/>
            </a:prstGeom>
            <a:ln w="9525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4331268" y="1484784"/>
              <a:ext cx="5325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100px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>
              <a:off x="2765472" y="2087739"/>
              <a:ext cx="741054" cy="46192"/>
            </a:xfrm>
            <a:custGeom>
              <a:avLst/>
              <a:gdLst>
                <a:gd name="connsiteX0" fmla="*/ 0 w 604299"/>
                <a:gd name="connsiteY0" fmla="*/ 63610 h 63610"/>
                <a:gd name="connsiteX1" fmla="*/ 604299 w 604299"/>
                <a:gd name="connsiteY1" fmla="*/ 0 h 6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4299" h="63610">
                  <a:moveTo>
                    <a:pt x="0" y="63610"/>
                  </a:moveTo>
                  <a:lnTo>
                    <a:pt x="604299" y="0"/>
                  </a:ln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자유형 39"/>
            <p:cNvSpPr/>
            <p:nvPr/>
          </p:nvSpPr>
          <p:spPr>
            <a:xfrm>
              <a:off x="2820637" y="2747696"/>
              <a:ext cx="677937" cy="247401"/>
            </a:xfrm>
            <a:custGeom>
              <a:avLst/>
              <a:gdLst>
                <a:gd name="connsiteX0" fmla="*/ 0 w 612251"/>
                <a:gd name="connsiteY0" fmla="*/ 143124 h 143124"/>
                <a:gd name="connsiteX1" fmla="*/ 341907 w 612251"/>
                <a:gd name="connsiteY1" fmla="*/ 119270 h 143124"/>
                <a:gd name="connsiteX2" fmla="*/ 612251 w 612251"/>
                <a:gd name="connsiteY2" fmla="*/ 0 h 14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251" h="143124">
                  <a:moveTo>
                    <a:pt x="0" y="143124"/>
                  </a:moveTo>
                  <a:cubicBezTo>
                    <a:pt x="119932" y="143124"/>
                    <a:pt x="239865" y="143124"/>
                    <a:pt x="341907" y="119270"/>
                  </a:cubicBezTo>
                  <a:cubicBezTo>
                    <a:pt x="443949" y="95416"/>
                    <a:pt x="528100" y="47708"/>
                    <a:pt x="612251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2728" y="4357846"/>
              <a:ext cx="3375777" cy="1439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" name="모서리가 둥근 직사각형 46"/>
            <p:cNvSpPr/>
            <p:nvPr/>
          </p:nvSpPr>
          <p:spPr>
            <a:xfrm>
              <a:off x="1475657" y="4257254"/>
              <a:ext cx="1732714" cy="1815882"/>
            </a:xfrm>
            <a:prstGeom prst="roundRect">
              <a:avLst>
                <a:gd name="adj" fmla="val 1213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400" b="1" dirty="0" err="1"/>
                <a:t>thead</a:t>
              </a:r>
              <a:r>
                <a:rPr lang="en-US" altLang="ko-KR" sz="1400" b="1" dirty="0"/>
                <a:t> </a:t>
              </a:r>
              <a:r>
                <a:rPr lang="en-US" altLang="ko-KR" sz="1400" b="1" dirty="0" err="1"/>
                <a:t>th</a:t>
              </a:r>
              <a:r>
                <a:rPr lang="en-US" altLang="ko-KR" sz="1400" b="1" dirty="0"/>
                <a:t> {</a:t>
              </a:r>
            </a:p>
            <a:p>
              <a:pPr defTabSz="180000"/>
              <a:r>
                <a:rPr lang="en-US" altLang="ko-KR" sz="1400" dirty="0"/>
                <a:t>	height : 40px;</a:t>
              </a:r>
            </a:p>
            <a:p>
              <a:pPr defTabSz="180000"/>
              <a:r>
                <a:rPr lang="en-US" altLang="ko-KR" sz="1400" dirty="0"/>
                <a:t>	width : 100px;</a:t>
              </a:r>
            </a:p>
            <a:p>
              <a:pPr defTabSz="180000"/>
              <a:r>
                <a:rPr lang="en-US" altLang="ko-KR" sz="1400" dirty="0"/>
                <a:t>}</a:t>
              </a:r>
            </a:p>
            <a:p>
              <a:pPr defTabSz="180000"/>
              <a:r>
                <a:rPr lang="en-US" altLang="ko-KR" sz="1400" b="1" dirty="0"/>
                <a:t>td, </a:t>
              </a:r>
              <a:r>
                <a:rPr lang="en-US" altLang="ko-KR" sz="1400" b="1" dirty="0" err="1"/>
                <a:t>th</a:t>
              </a:r>
              <a:r>
                <a:rPr lang="en-US" altLang="ko-KR" sz="1400" b="1" dirty="0"/>
                <a:t> {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b="1" dirty="0"/>
                <a:t>height : 20px;</a:t>
              </a:r>
            </a:p>
            <a:p>
              <a:pPr defTabSz="180000"/>
              <a:r>
                <a:rPr lang="en-US" altLang="ko-KR" sz="1400" dirty="0"/>
                <a:t>	width : 100px;</a:t>
              </a:r>
            </a:p>
            <a:p>
              <a:pPr defTabSz="180000"/>
              <a:r>
                <a:rPr lang="en-US" altLang="ko-KR" sz="1400" dirty="0"/>
                <a:t>}</a:t>
              </a:r>
            </a:p>
          </p:txBody>
        </p:sp>
        <p:sp>
          <p:nvSpPr>
            <p:cNvPr id="56" name="타원 55"/>
            <p:cNvSpPr/>
            <p:nvPr/>
          </p:nvSpPr>
          <p:spPr>
            <a:xfrm>
              <a:off x="1763688" y="5157192"/>
              <a:ext cx="263032" cy="267044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3844520" y="5471385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3844520" y="5703760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 flipH="1">
              <a:off x="3933890" y="5471385"/>
              <a:ext cx="4980" cy="224219"/>
            </a:xfrm>
            <a:prstGeom prst="line">
              <a:avLst/>
            </a:prstGeom>
            <a:ln w="9525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3484480" y="5455685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20px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53" name="모서리가 둥근 사각형 설명선 52"/>
            <p:cNvSpPr/>
            <p:nvPr/>
          </p:nvSpPr>
          <p:spPr>
            <a:xfrm>
              <a:off x="1763688" y="3914076"/>
              <a:ext cx="1582310" cy="238430"/>
            </a:xfrm>
            <a:prstGeom prst="wedgeRoundRectCallout">
              <a:avLst>
                <a:gd name="adj1" fmla="val -43446"/>
                <a:gd name="adj2" fmla="val 112190"/>
                <a:gd name="adj3" fmla="val 16667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&lt;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thead</a:t>
              </a:r>
              <a:r>
                <a:rPr lang="en-US" altLang="ko-KR" sz="1000" dirty="0">
                  <a:solidFill>
                    <a:schemeClr val="tx1"/>
                  </a:solidFill>
                </a:rPr>
                <a:t>&gt;</a:t>
              </a:r>
              <a:r>
                <a:rPr lang="ko-KR" altLang="en-US" sz="1000" dirty="0">
                  <a:solidFill>
                    <a:schemeClr val="tx1"/>
                  </a:solidFill>
                </a:rPr>
                <a:t>의 자손</a:t>
              </a:r>
              <a:r>
                <a:rPr lang="en-US" altLang="ko-KR" sz="1000" dirty="0">
                  <a:solidFill>
                    <a:schemeClr val="tx1"/>
                  </a:solidFill>
                </a:rPr>
                <a:t> &lt;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th</a:t>
              </a:r>
              <a:r>
                <a:rPr lang="en-US" altLang="ko-KR" sz="1000" dirty="0">
                  <a:solidFill>
                    <a:schemeClr val="tx1"/>
                  </a:solidFill>
                </a:rPr>
                <a:t>&gt;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3779912" y="2924944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3779912" y="3356992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3874262" y="2924944"/>
              <a:ext cx="0" cy="432048"/>
            </a:xfrm>
            <a:prstGeom prst="line">
              <a:avLst/>
            </a:prstGeom>
            <a:ln w="9525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3419872" y="2996952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40px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37" name="자유형 36"/>
            <p:cNvSpPr/>
            <p:nvPr/>
          </p:nvSpPr>
          <p:spPr>
            <a:xfrm>
              <a:off x="2820638" y="4657201"/>
              <a:ext cx="726776" cy="45719"/>
            </a:xfrm>
            <a:custGeom>
              <a:avLst/>
              <a:gdLst>
                <a:gd name="connsiteX0" fmla="*/ 0 w 604299"/>
                <a:gd name="connsiteY0" fmla="*/ 63610 h 63610"/>
                <a:gd name="connsiteX1" fmla="*/ 604299 w 604299"/>
                <a:gd name="connsiteY1" fmla="*/ 0 h 6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4299" h="63610">
                  <a:moveTo>
                    <a:pt x="0" y="63610"/>
                  </a:moveTo>
                  <a:lnTo>
                    <a:pt x="604299" y="0"/>
                  </a:ln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 flipV="1">
              <a:off x="2858040" y="5505637"/>
              <a:ext cx="689374" cy="83602"/>
            </a:xfrm>
            <a:custGeom>
              <a:avLst/>
              <a:gdLst>
                <a:gd name="connsiteX0" fmla="*/ 0 w 604299"/>
                <a:gd name="connsiteY0" fmla="*/ 63610 h 63610"/>
                <a:gd name="connsiteX1" fmla="*/ 604299 w 604299"/>
                <a:gd name="connsiteY1" fmla="*/ 0 h 6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4299" h="63610">
                  <a:moveTo>
                    <a:pt x="0" y="63610"/>
                  </a:moveTo>
                  <a:lnTo>
                    <a:pt x="604299" y="0"/>
                  </a:ln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/>
            <p:cNvCxnSpPr/>
            <p:nvPr/>
          </p:nvCxnSpPr>
          <p:spPr>
            <a:xfrm>
              <a:off x="3841142" y="4437112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3841142" y="4869160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3935492" y="4437112"/>
              <a:ext cx="0" cy="432048"/>
            </a:xfrm>
            <a:prstGeom prst="line">
              <a:avLst/>
            </a:prstGeom>
            <a:ln w="9525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3491880" y="4509120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40px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2765473" y="2150317"/>
              <a:ext cx="732924" cy="952112"/>
            </a:xfrm>
            <a:custGeom>
              <a:avLst/>
              <a:gdLst>
                <a:gd name="connsiteX0" fmla="*/ 0 w 681717"/>
                <a:gd name="connsiteY0" fmla="*/ 0 h 951140"/>
                <a:gd name="connsiteX1" fmla="*/ 265339 w 681717"/>
                <a:gd name="connsiteY1" fmla="*/ 212272 h 951140"/>
                <a:gd name="connsiteX2" fmla="*/ 526596 w 681717"/>
                <a:gd name="connsiteY2" fmla="*/ 857250 h 951140"/>
                <a:gd name="connsiteX3" fmla="*/ 681717 w 681717"/>
                <a:gd name="connsiteY3" fmla="*/ 951140 h 95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1717" h="951140">
                  <a:moveTo>
                    <a:pt x="0" y="0"/>
                  </a:moveTo>
                  <a:cubicBezTo>
                    <a:pt x="88786" y="34698"/>
                    <a:pt x="177573" y="69397"/>
                    <a:pt x="265339" y="212272"/>
                  </a:cubicBezTo>
                  <a:cubicBezTo>
                    <a:pt x="353105" y="355147"/>
                    <a:pt x="457200" y="734105"/>
                    <a:pt x="526596" y="857250"/>
                  </a:cubicBezTo>
                  <a:cubicBezTo>
                    <a:pt x="595992" y="980395"/>
                    <a:pt x="649740" y="938213"/>
                    <a:pt x="681717" y="95114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/>
            <p:cNvSpPr/>
            <p:nvPr/>
          </p:nvSpPr>
          <p:spPr>
            <a:xfrm>
              <a:off x="1457284" y="4317185"/>
              <a:ext cx="794985" cy="204659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자유형 50"/>
            <p:cNvSpPr/>
            <p:nvPr/>
          </p:nvSpPr>
          <p:spPr>
            <a:xfrm>
              <a:off x="1841249" y="4080173"/>
              <a:ext cx="199775" cy="237012"/>
            </a:xfrm>
            <a:custGeom>
              <a:avLst/>
              <a:gdLst>
                <a:gd name="connsiteX0" fmla="*/ 0 w 55659"/>
                <a:gd name="connsiteY0" fmla="*/ 405516 h 405516"/>
                <a:gd name="connsiteX1" fmla="*/ 55659 w 55659"/>
                <a:gd name="connsiteY1" fmla="*/ 0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659" h="405516">
                  <a:moveTo>
                    <a:pt x="0" y="405516"/>
                  </a:moveTo>
                  <a:cubicBezTo>
                    <a:pt x="24516" y="238539"/>
                    <a:pt x="49033" y="71562"/>
                    <a:pt x="55659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02942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5274" y="205999"/>
            <a:ext cx="5878011" cy="800511"/>
          </a:xfrm>
        </p:spPr>
        <p:txBody>
          <a:bodyPr/>
          <a:lstStyle/>
          <a:p>
            <a:pPr fontAlgn="base"/>
            <a:r>
              <a:rPr lang="ko-KR" altLang="en-US" dirty="0"/>
              <a:t>셀 여백 및 정렬</a:t>
            </a:r>
          </a:p>
        </p:txBody>
      </p:sp>
      <p:sp>
        <p:nvSpPr>
          <p:cNvPr id="12" name="내용 개체 틀 11"/>
          <p:cNvSpPr>
            <a:spLocks noGrp="1"/>
          </p:cNvSpPr>
          <p:nvPr>
            <p:ph idx="1"/>
          </p:nvPr>
        </p:nvSpPr>
        <p:spPr>
          <a:xfrm>
            <a:off x="1062883" y="1199050"/>
            <a:ext cx="5713092" cy="416379"/>
          </a:xfrm>
          <a:solidFill>
            <a:schemeClr val="accent4"/>
          </a:solidFill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text-align :  </a:t>
            </a:r>
            <a:r>
              <a:rPr lang="ko-KR" altLang="en-US" dirty="0"/>
              <a:t>정렬</a:t>
            </a:r>
            <a:r>
              <a:rPr lang="en-US" altLang="ko-KR" dirty="0"/>
              <a:t>(left, center, right)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54</a:t>
            </a:fld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1115616" y="2492896"/>
            <a:ext cx="6196956" cy="2166999"/>
            <a:chOff x="1187624" y="1844824"/>
            <a:chExt cx="6196956" cy="2166999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1880" y="1844824"/>
              <a:ext cx="3892700" cy="19768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모서리가 둥근 직사각형 4"/>
            <p:cNvSpPr/>
            <p:nvPr/>
          </p:nvSpPr>
          <p:spPr>
            <a:xfrm>
              <a:off x="1187624" y="2195541"/>
              <a:ext cx="1805914" cy="1384995"/>
            </a:xfrm>
            <a:prstGeom prst="roundRect">
              <a:avLst>
                <a:gd name="adj" fmla="val 1213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400" b="1" dirty="0"/>
                <a:t>td, </a:t>
              </a:r>
              <a:r>
                <a:rPr lang="en-US" altLang="ko-KR" sz="1400" b="1" dirty="0" err="1"/>
                <a:t>th</a:t>
              </a:r>
              <a:r>
                <a:rPr lang="en-US" altLang="ko-KR" sz="1400" b="1" dirty="0"/>
                <a:t> {</a:t>
              </a:r>
            </a:p>
            <a:p>
              <a:pPr defTabSz="180000"/>
              <a:r>
                <a:rPr lang="en-US" altLang="ko-KR" sz="1400" dirty="0"/>
                <a:t>	height : 20px; </a:t>
              </a:r>
            </a:p>
            <a:p>
              <a:pPr defTabSz="180000"/>
              <a:r>
                <a:rPr lang="en-US" altLang="ko-KR" sz="1400" dirty="0"/>
                <a:t>	width : 100px;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b="1" dirty="0"/>
                <a:t>padding : 10px;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b="1" dirty="0"/>
                <a:t>text-align : right;</a:t>
              </a:r>
            </a:p>
            <a:p>
              <a:pPr defTabSz="180000"/>
              <a:r>
                <a:rPr lang="en-US" altLang="ko-KR" sz="1400" dirty="0"/>
                <a:t>}</a:t>
              </a:r>
              <a:endParaRPr lang="en-US" altLang="ko-KR" sz="1400" dirty="0"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499992" y="3765602"/>
              <a:ext cx="134524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셀 모두 오른쪽 정렬</a:t>
              </a:r>
            </a:p>
          </p:txBody>
        </p:sp>
        <p:cxnSp>
          <p:nvCxnSpPr>
            <p:cNvPr id="11" name="직선 화살표 연결선 10"/>
            <p:cNvCxnSpPr/>
            <p:nvPr/>
          </p:nvCxnSpPr>
          <p:spPr>
            <a:xfrm flipV="1">
              <a:off x="4151379" y="2387702"/>
              <a:ext cx="0" cy="144016"/>
            </a:xfrm>
            <a:prstGeom prst="straightConnector1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/>
            <p:nvPr/>
          </p:nvCxnSpPr>
          <p:spPr>
            <a:xfrm>
              <a:off x="4640971" y="2621178"/>
              <a:ext cx="151900" cy="0"/>
            </a:xfrm>
            <a:prstGeom prst="straightConnector1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 flipH="1">
              <a:off x="3563888" y="2621178"/>
              <a:ext cx="152400" cy="0"/>
            </a:xfrm>
            <a:prstGeom prst="straightConnector1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/>
            <p:nvPr/>
          </p:nvCxnSpPr>
          <p:spPr>
            <a:xfrm>
              <a:off x="4151379" y="2679983"/>
              <a:ext cx="0" cy="135632"/>
            </a:xfrm>
            <a:prstGeom prst="straightConnector1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자유형 3"/>
            <p:cNvSpPr/>
            <p:nvPr/>
          </p:nvSpPr>
          <p:spPr>
            <a:xfrm>
              <a:off x="2771798" y="3251798"/>
              <a:ext cx="1836019" cy="743287"/>
            </a:xfrm>
            <a:custGeom>
              <a:avLst/>
              <a:gdLst>
                <a:gd name="connsiteX0" fmla="*/ 0 w 1981200"/>
                <a:gd name="connsiteY0" fmla="*/ 0 h 743287"/>
                <a:gd name="connsiteX1" fmla="*/ 352425 w 1981200"/>
                <a:gd name="connsiteY1" fmla="*/ 638175 h 743287"/>
                <a:gd name="connsiteX2" fmla="*/ 1704975 w 1981200"/>
                <a:gd name="connsiteY2" fmla="*/ 714375 h 743287"/>
                <a:gd name="connsiteX3" fmla="*/ 1981200 w 1981200"/>
                <a:gd name="connsiteY3" fmla="*/ 342900 h 743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1200" h="743287">
                  <a:moveTo>
                    <a:pt x="0" y="0"/>
                  </a:moveTo>
                  <a:cubicBezTo>
                    <a:pt x="34131" y="259556"/>
                    <a:pt x="68262" y="519112"/>
                    <a:pt x="352425" y="638175"/>
                  </a:cubicBezTo>
                  <a:cubicBezTo>
                    <a:pt x="636588" y="757238"/>
                    <a:pt x="1433513" y="763588"/>
                    <a:pt x="1704975" y="714375"/>
                  </a:cubicBezTo>
                  <a:cubicBezTo>
                    <a:pt x="1976438" y="665163"/>
                    <a:pt x="1978819" y="504031"/>
                    <a:pt x="1981200" y="3429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716288" y="2550768"/>
              <a:ext cx="924683" cy="129215"/>
            </a:xfrm>
            <a:prstGeom prst="rect">
              <a:avLst/>
            </a:prstGeom>
            <a:noFill/>
            <a:ln w="952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98300" y="2264591"/>
              <a:ext cx="8835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10</a:t>
              </a:r>
              <a:r>
                <a:rPr lang="ko-KR" altLang="en-US" sz="1000" dirty="0">
                  <a:solidFill>
                    <a:srgbClr val="C00000"/>
                  </a:solidFill>
                </a:rPr>
                <a:t>픽셀 </a:t>
              </a:r>
              <a:r>
                <a:rPr lang="ko-KR" altLang="en-US" sz="1000" dirty="0" err="1">
                  <a:solidFill>
                    <a:srgbClr val="C00000"/>
                  </a:solidFill>
                </a:rPr>
                <a:t>패딩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2822561" y="2602408"/>
              <a:ext cx="669471" cy="416378"/>
            </a:xfrm>
            <a:custGeom>
              <a:avLst/>
              <a:gdLst>
                <a:gd name="connsiteX0" fmla="*/ 0 w 669471"/>
                <a:gd name="connsiteY0" fmla="*/ 416378 h 416378"/>
                <a:gd name="connsiteX1" fmla="*/ 351064 w 669471"/>
                <a:gd name="connsiteY1" fmla="*/ 346982 h 416378"/>
                <a:gd name="connsiteX2" fmla="*/ 449036 w 669471"/>
                <a:gd name="connsiteY2" fmla="*/ 81643 h 416378"/>
                <a:gd name="connsiteX3" fmla="*/ 669471 w 669471"/>
                <a:gd name="connsiteY3" fmla="*/ 0 h 41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471" h="416378">
                  <a:moveTo>
                    <a:pt x="0" y="416378"/>
                  </a:moveTo>
                  <a:cubicBezTo>
                    <a:pt x="138112" y="409574"/>
                    <a:pt x="276225" y="402771"/>
                    <a:pt x="351064" y="346982"/>
                  </a:cubicBezTo>
                  <a:cubicBezTo>
                    <a:pt x="425903" y="291193"/>
                    <a:pt x="395968" y="139473"/>
                    <a:pt x="449036" y="81643"/>
                  </a:cubicBezTo>
                  <a:cubicBezTo>
                    <a:pt x="502104" y="23813"/>
                    <a:pt x="585787" y="11906"/>
                    <a:pt x="669471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61178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4612" y="278141"/>
            <a:ext cx="5878011" cy="1077229"/>
          </a:xfrm>
        </p:spPr>
        <p:txBody>
          <a:bodyPr>
            <a:normAutofit/>
          </a:bodyPr>
          <a:lstStyle/>
          <a:p>
            <a:r>
              <a:rPr lang="ko-KR" altLang="en-US" dirty="0"/>
              <a:t>배경색과 테두리 효과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55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481292" y="1772816"/>
            <a:ext cx="7721514" cy="3539430"/>
            <a:chOff x="755576" y="1700808"/>
            <a:chExt cx="7721514" cy="3539430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755576" y="1700808"/>
              <a:ext cx="3500014" cy="3539430"/>
            </a:xfrm>
            <a:prstGeom prst="roundRect">
              <a:avLst>
                <a:gd name="adj" fmla="val 1213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400" dirty="0"/>
                <a:t>table { /* </a:t>
              </a:r>
              <a:r>
                <a:rPr lang="ko-KR" altLang="en-US" sz="1400" dirty="0"/>
                <a:t>이중 테두리 제거 *</a:t>
              </a:r>
              <a:r>
                <a:rPr lang="en-US" altLang="ko-KR" sz="1400" dirty="0"/>
                <a:t>/</a:t>
              </a:r>
            </a:p>
            <a:p>
              <a:pPr defTabSz="180000"/>
              <a:r>
                <a:rPr lang="en-US" altLang="ko-KR" sz="1400" dirty="0"/>
                <a:t>	border-collapse : collapse;</a:t>
              </a:r>
            </a:p>
            <a:p>
              <a:pPr defTabSz="180000"/>
              <a:r>
                <a:rPr lang="en-US" altLang="ko-KR" sz="1400" dirty="0"/>
                <a:t>}</a:t>
              </a:r>
            </a:p>
            <a:p>
              <a:pPr defTabSz="180000"/>
              <a:r>
                <a:rPr lang="en-US" altLang="ko-KR" sz="1400" dirty="0"/>
                <a:t>td,</a:t>
              </a:r>
              <a:r>
                <a:rPr lang="ko-KR" altLang="en-US" sz="1400" dirty="0"/>
                <a:t> </a:t>
              </a:r>
              <a:r>
                <a:rPr lang="en-US" altLang="ko-KR" sz="1400" dirty="0" err="1"/>
                <a:t>th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{ /* </a:t>
              </a:r>
              <a:r>
                <a:rPr lang="ko-KR" altLang="en-US" sz="1400" dirty="0"/>
                <a:t>모든 셀에 적용 *</a:t>
              </a:r>
              <a:r>
                <a:rPr lang="en-US" altLang="ko-KR" sz="1400" dirty="0"/>
                <a:t>/</a:t>
              </a:r>
            </a:p>
            <a:p>
              <a:pPr defTabSz="180000"/>
              <a:r>
                <a:rPr lang="en-US" altLang="ko-KR" sz="1400" dirty="0"/>
                <a:t>	text-align : left;</a:t>
              </a:r>
            </a:p>
            <a:p>
              <a:pPr defTabSz="180000"/>
              <a:r>
                <a:rPr lang="en-US" altLang="ko-KR" sz="1400" dirty="0"/>
                <a:t>	padding : 10px;</a:t>
              </a:r>
            </a:p>
            <a:p>
              <a:pPr defTabSz="180000"/>
              <a:r>
                <a:rPr lang="en-US" altLang="ko-KR" sz="1400" dirty="0"/>
                <a:t>	height : 20px;</a:t>
              </a:r>
            </a:p>
            <a:p>
              <a:pPr defTabSz="180000"/>
              <a:r>
                <a:rPr lang="en-US" altLang="ko-KR" sz="1400" dirty="0"/>
                <a:t>	width : 100px;</a:t>
              </a:r>
            </a:p>
            <a:p>
              <a:pPr defTabSz="180000"/>
              <a:r>
                <a:rPr lang="en-US" altLang="ko-KR" sz="1400" dirty="0"/>
                <a:t>}</a:t>
              </a:r>
            </a:p>
            <a:p>
              <a:pPr defTabSz="180000"/>
              <a:r>
                <a:rPr lang="en-US" altLang="ko-KR" sz="1400" b="1" dirty="0" err="1"/>
                <a:t>thead</a:t>
              </a:r>
              <a:r>
                <a:rPr lang="en-US" altLang="ko-KR" sz="1400" b="1" dirty="0"/>
                <a:t> { </a:t>
              </a:r>
              <a:r>
                <a:rPr lang="en-US" altLang="ko-KR" sz="1400" dirty="0"/>
                <a:t>/* &lt;</a:t>
              </a:r>
              <a:r>
                <a:rPr lang="en-US" altLang="ko-KR" sz="1400" dirty="0" err="1"/>
                <a:t>thead</a:t>
              </a:r>
              <a:r>
                <a:rPr lang="en-US" altLang="ko-KR" sz="1400" dirty="0"/>
                <a:t>&gt;</a:t>
              </a:r>
              <a:r>
                <a:rPr lang="ko-KR" altLang="en-US" sz="1400" dirty="0"/>
                <a:t>의 모든 셀 적용 *</a:t>
              </a:r>
              <a:r>
                <a:rPr lang="en-US" altLang="ko-KR" sz="1400" dirty="0"/>
                <a:t>/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b="1" dirty="0"/>
                <a:t>background : </a:t>
              </a:r>
              <a:r>
                <a:rPr lang="en-US" altLang="ko-KR" sz="1400" b="1" dirty="0" err="1"/>
                <a:t>darkgray</a:t>
              </a:r>
              <a:r>
                <a:rPr lang="en-US" altLang="ko-KR" sz="1400" b="1" dirty="0"/>
                <a:t>;</a:t>
              </a:r>
            </a:p>
            <a:p>
              <a:pPr defTabSz="180000"/>
              <a:r>
                <a:rPr lang="en-US" altLang="ko-KR" sz="1400" b="1" dirty="0"/>
                <a:t>	color : yellow;</a:t>
              </a:r>
            </a:p>
            <a:p>
              <a:pPr defTabSz="180000"/>
              <a:r>
                <a:rPr lang="en-US" altLang="ko-KR" sz="1400" dirty="0"/>
                <a:t>}</a:t>
              </a:r>
            </a:p>
            <a:p>
              <a:pPr defTabSz="180000"/>
              <a:r>
                <a:rPr lang="en-US" altLang="ko-KR" sz="1400" b="1" dirty="0"/>
                <a:t>td,</a:t>
              </a:r>
              <a:r>
                <a:rPr lang="ko-KR" altLang="en-US" sz="1400" b="1" dirty="0"/>
                <a:t> </a:t>
              </a:r>
              <a:r>
                <a:rPr lang="en-US" altLang="ko-KR" sz="1400" b="1" dirty="0" err="1"/>
                <a:t>tfoot</a:t>
              </a:r>
              <a:r>
                <a:rPr lang="en-US" altLang="ko-KR" sz="1400" b="1" dirty="0"/>
                <a:t> </a:t>
              </a:r>
              <a:r>
                <a:rPr lang="en-US" altLang="ko-KR" sz="1400" b="1" dirty="0" err="1"/>
                <a:t>th</a:t>
              </a:r>
              <a:r>
                <a:rPr lang="ko-KR" altLang="en-US" sz="1400" b="1" dirty="0"/>
                <a:t> </a:t>
              </a:r>
              <a:r>
                <a:rPr lang="en-US" altLang="ko-KR" sz="1400" b="1" dirty="0"/>
                <a:t>{ </a:t>
              </a:r>
              <a:r>
                <a:rPr lang="en-US" altLang="ko-KR" sz="1400" dirty="0"/>
                <a:t>/* </a:t>
              </a:r>
              <a:r>
                <a:rPr lang="ko-KR" altLang="en-US" sz="1400" dirty="0"/>
                <a:t>아래쪽 테두리만 회색 *</a:t>
              </a:r>
              <a:r>
                <a:rPr lang="en-US" altLang="ko-KR" sz="1400" dirty="0"/>
                <a:t>/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b="1" dirty="0"/>
                <a:t>border-bottom : 1px solid gray;</a:t>
              </a:r>
            </a:p>
            <a:p>
              <a:pPr defTabSz="180000"/>
              <a:r>
                <a:rPr lang="en-US" altLang="ko-KR" sz="1400" dirty="0"/>
                <a:t>}</a:t>
              </a:r>
            </a:p>
          </p:txBody>
        </p:sp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1999" y="3140968"/>
              <a:ext cx="3905091" cy="1872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오른쪽 중괄호 7"/>
            <p:cNvSpPr/>
            <p:nvPr/>
          </p:nvSpPr>
          <p:spPr>
            <a:xfrm>
              <a:off x="3044011" y="3996146"/>
              <a:ext cx="216024" cy="288032"/>
            </a:xfrm>
            <a:prstGeom prst="rightBrace">
              <a:avLst>
                <a:gd name="adj1" fmla="val 25000"/>
                <a:gd name="adj2" fmla="val 50000"/>
              </a:avLst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>
              <a:off x="3260035" y="3356992"/>
              <a:ext cx="1478942" cy="792088"/>
            </a:xfrm>
            <a:custGeom>
              <a:avLst/>
              <a:gdLst>
                <a:gd name="connsiteX0" fmla="*/ 0 w 1478942"/>
                <a:gd name="connsiteY0" fmla="*/ 731520 h 742507"/>
                <a:gd name="connsiteX1" fmla="*/ 691763 w 1478942"/>
                <a:gd name="connsiteY1" fmla="*/ 659958 h 742507"/>
                <a:gd name="connsiteX2" fmla="*/ 1057523 w 1478942"/>
                <a:gd name="connsiteY2" fmla="*/ 119269 h 742507"/>
                <a:gd name="connsiteX3" fmla="*/ 1478942 w 1478942"/>
                <a:gd name="connsiteY3" fmla="*/ 0 h 742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8942" h="742507">
                  <a:moveTo>
                    <a:pt x="0" y="731520"/>
                  </a:moveTo>
                  <a:cubicBezTo>
                    <a:pt x="257754" y="746760"/>
                    <a:pt x="515509" y="762000"/>
                    <a:pt x="691763" y="659958"/>
                  </a:cubicBezTo>
                  <a:cubicBezTo>
                    <a:pt x="868017" y="557916"/>
                    <a:pt x="926327" y="229262"/>
                    <a:pt x="1057523" y="119269"/>
                  </a:cubicBezTo>
                  <a:cubicBezTo>
                    <a:pt x="1188719" y="9276"/>
                    <a:pt x="1415332" y="31805"/>
                    <a:pt x="1478942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3707902" y="4077072"/>
              <a:ext cx="888161" cy="847854"/>
              <a:chOff x="3729162" y="3986771"/>
              <a:chExt cx="842839" cy="763282"/>
            </a:xfrm>
          </p:grpSpPr>
          <p:sp>
            <p:nvSpPr>
              <p:cNvPr id="10" name="자유형 9"/>
              <p:cNvSpPr/>
              <p:nvPr/>
            </p:nvSpPr>
            <p:spPr>
              <a:xfrm>
                <a:off x="3729162" y="4686442"/>
                <a:ext cx="842839" cy="63611"/>
              </a:xfrm>
              <a:custGeom>
                <a:avLst/>
                <a:gdLst>
                  <a:gd name="connsiteX0" fmla="*/ 0 w 874643"/>
                  <a:gd name="connsiteY0" fmla="*/ 0 h 63611"/>
                  <a:gd name="connsiteX1" fmla="*/ 874643 w 874643"/>
                  <a:gd name="connsiteY1" fmla="*/ 63611 h 63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4643" h="63611">
                    <a:moveTo>
                      <a:pt x="0" y="0"/>
                    </a:moveTo>
                    <a:cubicBezTo>
                      <a:pt x="368410" y="30480"/>
                      <a:pt x="736821" y="60961"/>
                      <a:pt x="874643" y="63611"/>
                    </a:cubicBezTo>
                  </a:path>
                </a:pathLst>
              </a:custGeom>
              <a:noFill/>
              <a:ln w="9525">
                <a:solidFill>
                  <a:srgbClr val="C00000"/>
                </a:solidFill>
                <a:prstDash val="dash"/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자유형 12"/>
              <p:cNvSpPr/>
              <p:nvPr/>
            </p:nvSpPr>
            <p:spPr>
              <a:xfrm>
                <a:off x="4055165" y="4365104"/>
                <a:ext cx="516835" cy="351011"/>
              </a:xfrm>
              <a:custGeom>
                <a:avLst/>
                <a:gdLst>
                  <a:gd name="connsiteX0" fmla="*/ 0 w 556592"/>
                  <a:gd name="connsiteY0" fmla="*/ 286247 h 292066"/>
                  <a:gd name="connsiteX1" fmla="*/ 254442 w 556592"/>
                  <a:gd name="connsiteY1" fmla="*/ 262393 h 292066"/>
                  <a:gd name="connsiteX2" fmla="*/ 389614 w 556592"/>
                  <a:gd name="connsiteY2" fmla="*/ 55659 h 292066"/>
                  <a:gd name="connsiteX3" fmla="*/ 556592 w 556592"/>
                  <a:gd name="connsiteY3" fmla="*/ 0 h 292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592" h="292066">
                    <a:moveTo>
                      <a:pt x="0" y="286247"/>
                    </a:moveTo>
                    <a:cubicBezTo>
                      <a:pt x="94753" y="293535"/>
                      <a:pt x="189506" y="300824"/>
                      <a:pt x="254442" y="262393"/>
                    </a:cubicBezTo>
                    <a:cubicBezTo>
                      <a:pt x="319378" y="223962"/>
                      <a:pt x="339256" y="99391"/>
                      <a:pt x="389614" y="55659"/>
                    </a:cubicBezTo>
                    <a:cubicBezTo>
                      <a:pt x="439972" y="11927"/>
                      <a:pt x="528762" y="13252"/>
                      <a:pt x="556592" y="0"/>
                    </a:cubicBezTo>
                  </a:path>
                </a:pathLst>
              </a:custGeom>
              <a:noFill/>
              <a:ln w="9525">
                <a:solidFill>
                  <a:srgbClr val="C00000"/>
                </a:solidFill>
                <a:prstDash val="dash"/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 13"/>
              <p:cNvSpPr/>
              <p:nvPr/>
            </p:nvSpPr>
            <p:spPr>
              <a:xfrm>
                <a:off x="3864335" y="3986771"/>
                <a:ext cx="707666" cy="724117"/>
              </a:xfrm>
              <a:custGeom>
                <a:avLst/>
                <a:gdLst>
                  <a:gd name="connsiteX0" fmla="*/ 0 w 811033"/>
                  <a:gd name="connsiteY0" fmla="*/ 795436 h 803980"/>
                  <a:gd name="connsiteX1" fmla="*/ 310101 w 811033"/>
                  <a:gd name="connsiteY1" fmla="*/ 779533 h 803980"/>
                  <a:gd name="connsiteX2" fmla="*/ 469127 w 811033"/>
                  <a:gd name="connsiteY2" fmla="*/ 588702 h 803980"/>
                  <a:gd name="connsiteX3" fmla="*/ 620202 w 811033"/>
                  <a:gd name="connsiteY3" fmla="*/ 95721 h 803980"/>
                  <a:gd name="connsiteX4" fmla="*/ 811033 w 811033"/>
                  <a:gd name="connsiteY4" fmla="*/ 305 h 803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1033" h="803980">
                    <a:moveTo>
                      <a:pt x="0" y="795436"/>
                    </a:moveTo>
                    <a:cubicBezTo>
                      <a:pt x="115956" y="804712"/>
                      <a:pt x="231913" y="813989"/>
                      <a:pt x="310101" y="779533"/>
                    </a:cubicBezTo>
                    <a:cubicBezTo>
                      <a:pt x="388289" y="745077"/>
                      <a:pt x="417444" y="702671"/>
                      <a:pt x="469127" y="588702"/>
                    </a:cubicBezTo>
                    <a:cubicBezTo>
                      <a:pt x="520811" y="474733"/>
                      <a:pt x="563218" y="193787"/>
                      <a:pt x="620202" y="95721"/>
                    </a:cubicBezTo>
                    <a:cubicBezTo>
                      <a:pt x="677186" y="-2345"/>
                      <a:pt x="744109" y="-1020"/>
                      <a:pt x="811033" y="305"/>
                    </a:cubicBezTo>
                  </a:path>
                </a:pathLst>
              </a:custGeom>
              <a:noFill/>
              <a:ln w="9525">
                <a:solidFill>
                  <a:srgbClr val="C00000"/>
                </a:solidFill>
                <a:prstDash val="dash"/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192050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13824" y="215208"/>
            <a:ext cx="5878011" cy="1077229"/>
          </a:xfrm>
        </p:spPr>
        <p:txBody>
          <a:bodyPr/>
          <a:lstStyle/>
          <a:p>
            <a:pPr fontAlgn="base"/>
            <a:r>
              <a:rPr lang="ko-KR" altLang="en-US" dirty="0"/>
              <a:t>줄무늬 만들기</a:t>
            </a:r>
          </a:p>
        </p:txBody>
      </p:sp>
      <p:sp>
        <p:nvSpPr>
          <p:cNvPr id="10" name="내용 개체 틀 9"/>
          <p:cNvSpPr>
            <a:spLocks noGrp="1"/>
          </p:cNvSpPr>
          <p:nvPr>
            <p:ph idx="1"/>
          </p:nvPr>
        </p:nvSpPr>
        <p:spPr>
          <a:xfrm>
            <a:off x="1187624" y="1093887"/>
            <a:ext cx="6336704" cy="755838"/>
          </a:xfrm>
        </p:spPr>
        <p:txBody>
          <a:bodyPr/>
          <a:lstStyle/>
          <a:p>
            <a:r>
              <a:rPr lang="ko-KR" altLang="en-US" dirty="0"/>
              <a:t>짝수 번째 행</a:t>
            </a:r>
            <a:r>
              <a:rPr lang="en-US" altLang="ko-KR" dirty="0"/>
              <a:t>(&lt;</a:t>
            </a:r>
            <a:r>
              <a:rPr lang="en-US" altLang="ko-KR" dirty="0" err="1"/>
              <a:t>tr</a:t>
            </a:r>
            <a:r>
              <a:rPr lang="en-US" altLang="ko-KR" dirty="0"/>
              <a:t>&gt;)</a:t>
            </a:r>
            <a:r>
              <a:rPr lang="ko-KR" altLang="en-US" dirty="0"/>
              <a:t>의 배경색을 </a:t>
            </a:r>
            <a:r>
              <a:rPr lang="en-US" altLang="ko-KR" dirty="0" err="1"/>
              <a:t>aliceblue</a:t>
            </a:r>
            <a:r>
              <a:rPr lang="en-US" altLang="ko-KR" dirty="0"/>
              <a:t> </a:t>
            </a:r>
            <a:r>
              <a:rPr lang="ko-KR" altLang="en-US" dirty="0"/>
              <a:t>색으로 지정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56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62136" y="2347980"/>
            <a:ext cx="8113775" cy="2162040"/>
            <a:chOff x="395537" y="2203064"/>
            <a:chExt cx="8113775" cy="2162040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539552" y="2420888"/>
              <a:ext cx="4176464" cy="1600438"/>
            </a:xfrm>
            <a:prstGeom prst="roundRect">
              <a:avLst>
                <a:gd name="adj" fmla="val 1213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400" dirty="0" err="1"/>
                <a:t>thead</a:t>
              </a:r>
              <a:r>
                <a:rPr lang="en-US" altLang="ko-KR" sz="1400" dirty="0"/>
                <a:t>, </a:t>
              </a:r>
              <a:r>
                <a:rPr lang="en-US" altLang="ko-KR" sz="1400" dirty="0" err="1"/>
                <a:t>tfoot</a:t>
              </a:r>
              <a:r>
                <a:rPr lang="en-US" altLang="ko-KR" sz="1400" dirty="0"/>
                <a:t> {</a:t>
              </a:r>
            </a:p>
            <a:p>
              <a:pPr defTabSz="180000"/>
              <a:r>
                <a:rPr lang="en-US" altLang="ko-KR" sz="1400" dirty="0"/>
                <a:t>	background : </a:t>
              </a:r>
              <a:r>
                <a:rPr lang="en-US" altLang="ko-KR" sz="1400" dirty="0" err="1"/>
                <a:t>darkgray</a:t>
              </a:r>
              <a:r>
                <a:rPr lang="en-US" altLang="ko-KR" sz="1400" dirty="0"/>
                <a:t>;</a:t>
              </a:r>
            </a:p>
            <a:p>
              <a:pPr defTabSz="180000"/>
              <a:r>
                <a:rPr lang="en-US" altLang="ko-KR" sz="1400" dirty="0"/>
                <a:t>	color : yellow;</a:t>
              </a:r>
            </a:p>
            <a:p>
              <a:pPr defTabSz="180000"/>
              <a:r>
                <a:rPr lang="en-US" altLang="ko-KR" sz="1400" dirty="0"/>
                <a:t>}</a:t>
              </a:r>
            </a:p>
            <a:p>
              <a:pPr defTabSz="180000"/>
              <a:r>
                <a:rPr lang="en-US" altLang="ko-KR" sz="1400" b="1" dirty="0" err="1"/>
                <a:t>tbody</a:t>
              </a:r>
              <a:r>
                <a:rPr lang="en-US" altLang="ko-KR" sz="1400" b="1" dirty="0"/>
                <a:t> </a:t>
              </a:r>
              <a:r>
                <a:rPr lang="en-US" altLang="ko-KR" sz="1400" b="1" dirty="0" err="1"/>
                <a:t>tr:nth-child</a:t>
              </a:r>
              <a:r>
                <a:rPr lang="en-US" altLang="ko-KR" sz="1400" b="1" dirty="0"/>
                <a:t>(even) { </a:t>
              </a:r>
              <a:r>
                <a:rPr lang="en-US" altLang="ko-KR" sz="1400" dirty="0"/>
                <a:t>/* </a:t>
              </a:r>
              <a:r>
                <a:rPr lang="ko-KR" altLang="en-US" sz="1400" dirty="0"/>
                <a:t>짝수 </a:t>
              </a:r>
              <a:r>
                <a:rPr lang="en-US" altLang="ko-KR" sz="1400" dirty="0"/>
                <a:t>&lt;</a:t>
              </a:r>
              <a:r>
                <a:rPr lang="en-US" altLang="ko-KR" sz="1400" dirty="0" err="1"/>
                <a:t>tr</a:t>
              </a:r>
              <a:r>
                <a:rPr lang="en-US" altLang="ko-KR" sz="1400" dirty="0"/>
                <a:t>&gt;</a:t>
              </a:r>
              <a:r>
                <a:rPr lang="ko-KR" altLang="en-US" sz="1400" dirty="0"/>
                <a:t>에 적용*</a:t>
              </a:r>
              <a:r>
                <a:rPr lang="en-US" altLang="ko-KR" sz="1400" dirty="0"/>
                <a:t>/</a:t>
              </a:r>
            </a:p>
            <a:p>
              <a:pPr defTabSz="180000"/>
              <a:r>
                <a:rPr lang="en-US" altLang="ko-KR" sz="1400" dirty="0"/>
                <a:t>	background : </a:t>
              </a:r>
              <a:r>
                <a:rPr lang="en-US" altLang="ko-KR" sz="1400" dirty="0" err="1"/>
                <a:t>aliceblue</a:t>
              </a:r>
              <a:r>
                <a:rPr lang="en-US" altLang="ko-KR" sz="1400" dirty="0"/>
                <a:t>;</a:t>
              </a:r>
            </a:p>
            <a:p>
              <a:pPr defTabSz="180000"/>
              <a:r>
                <a:rPr lang="en-US" altLang="ko-KR" sz="1400" dirty="0"/>
                <a:t>}</a:t>
              </a:r>
            </a:p>
          </p:txBody>
        </p:sp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1614" y="2203064"/>
              <a:ext cx="3527698" cy="2045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자유형 5"/>
            <p:cNvSpPr/>
            <p:nvPr/>
          </p:nvSpPr>
          <p:spPr>
            <a:xfrm>
              <a:off x="2339752" y="2939719"/>
              <a:ext cx="2545067" cy="417273"/>
            </a:xfrm>
            <a:custGeom>
              <a:avLst/>
              <a:gdLst>
                <a:gd name="connsiteX0" fmla="*/ 0 w 2210463"/>
                <a:gd name="connsiteY0" fmla="*/ 357809 h 357809"/>
                <a:gd name="connsiteX1" fmla="*/ 405516 w 2210463"/>
                <a:gd name="connsiteY1" fmla="*/ 87465 h 357809"/>
                <a:gd name="connsiteX2" fmla="*/ 2210463 w 2210463"/>
                <a:gd name="connsiteY2" fmla="*/ 0 h 357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0463" h="357809">
                  <a:moveTo>
                    <a:pt x="0" y="357809"/>
                  </a:moveTo>
                  <a:cubicBezTo>
                    <a:pt x="18553" y="252454"/>
                    <a:pt x="37106" y="147100"/>
                    <a:pt x="405516" y="87465"/>
                  </a:cubicBezTo>
                  <a:cubicBezTo>
                    <a:pt x="773926" y="27830"/>
                    <a:pt x="1783743" y="26504"/>
                    <a:pt x="2210463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왼쪽 중괄호 7"/>
            <p:cNvSpPr/>
            <p:nvPr/>
          </p:nvSpPr>
          <p:spPr>
            <a:xfrm>
              <a:off x="4788024" y="2579680"/>
              <a:ext cx="193590" cy="1296144"/>
            </a:xfrm>
            <a:prstGeom prst="leftBrace">
              <a:avLst>
                <a:gd name="adj1" fmla="val 30417"/>
                <a:gd name="adj2" fmla="val 50000"/>
              </a:avLst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사각형 설명선 8"/>
            <p:cNvSpPr/>
            <p:nvPr/>
          </p:nvSpPr>
          <p:spPr>
            <a:xfrm>
              <a:off x="683568" y="4077072"/>
              <a:ext cx="1584176" cy="288032"/>
            </a:xfrm>
            <a:prstGeom prst="wedgeRoundRectCallout">
              <a:avLst>
                <a:gd name="adj1" fmla="val -49756"/>
                <a:gd name="adj2" fmla="val 6093"/>
                <a:gd name="adj3" fmla="val 16667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&lt;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tbody</a:t>
              </a:r>
              <a:r>
                <a:rPr lang="en-US" altLang="ko-KR" sz="1000" dirty="0">
                  <a:solidFill>
                    <a:schemeClr val="tx1"/>
                  </a:solidFill>
                </a:rPr>
                <a:t>&gt;</a:t>
              </a:r>
              <a:r>
                <a:rPr lang="ko-KR" altLang="en-US" sz="1000" dirty="0">
                  <a:solidFill>
                    <a:schemeClr val="tx1"/>
                  </a:solidFill>
                </a:rPr>
                <a:t>의 자손 </a:t>
              </a:r>
              <a:r>
                <a:rPr lang="en-US" altLang="ko-KR" sz="1000" dirty="0">
                  <a:solidFill>
                    <a:schemeClr val="tx1"/>
                  </a:solidFill>
                </a:rPr>
                <a:t>&lt;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tr</a:t>
              </a:r>
              <a:r>
                <a:rPr lang="en-US" altLang="ko-KR" sz="1000" dirty="0">
                  <a:solidFill>
                    <a:schemeClr val="tx1"/>
                  </a:solidFill>
                </a:rPr>
                <a:t>&gt;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395537" y="3421994"/>
              <a:ext cx="432048" cy="826312"/>
            </a:xfrm>
            <a:custGeom>
              <a:avLst/>
              <a:gdLst>
                <a:gd name="connsiteX0" fmla="*/ 152567 w 438814"/>
                <a:gd name="connsiteY0" fmla="*/ 0 h 646762"/>
                <a:gd name="connsiteX1" fmla="*/ 17395 w 438814"/>
                <a:gd name="connsiteY1" fmla="*/ 135173 h 646762"/>
                <a:gd name="connsiteX2" fmla="*/ 25347 w 438814"/>
                <a:gd name="connsiteY2" fmla="*/ 500933 h 646762"/>
                <a:gd name="connsiteX3" fmla="*/ 232080 w 438814"/>
                <a:gd name="connsiteY3" fmla="*/ 636105 h 646762"/>
                <a:gd name="connsiteX4" fmla="*/ 438814 w 438814"/>
                <a:gd name="connsiteY4" fmla="*/ 628153 h 64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814" h="646762">
                  <a:moveTo>
                    <a:pt x="152567" y="0"/>
                  </a:moveTo>
                  <a:cubicBezTo>
                    <a:pt x="95582" y="25842"/>
                    <a:pt x="38598" y="51684"/>
                    <a:pt x="17395" y="135173"/>
                  </a:cubicBezTo>
                  <a:cubicBezTo>
                    <a:pt x="-3808" y="218662"/>
                    <a:pt x="-10434" y="417444"/>
                    <a:pt x="25347" y="500933"/>
                  </a:cubicBezTo>
                  <a:cubicBezTo>
                    <a:pt x="61128" y="584422"/>
                    <a:pt x="163169" y="614902"/>
                    <a:pt x="232080" y="636105"/>
                  </a:cubicBezTo>
                  <a:cubicBezTo>
                    <a:pt x="300991" y="657308"/>
                    <a:pt x="369902" y="642730"/>
                    <a:pt x="438814" y="628153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30705AD-E98F-C64F-A62F-E6D1C3B81C0B}"/>
              </a:ext>
            </a:extLst>
          </p:cNvPr>
          <p:cNvSpPr txBox="1"/>
          <p:nvPr/>
        </p:nvSpPr>
        <p:spPr>
          <a:xfrm>
            <a:off x="450167" y="4729178"/>
            <a:ext cx="6282073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nth-child(n)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dirty="0"/>
              <a:t>n </a:t>
            </a:r>
            <a:r>
              <a:rPr lang="ko-KR" altLang="en-US" dirty="0"/>
              <a:t>값은 숫자</a:t>
            </a:r>
            <a:r>
              <a:rPr lang="en-US" altLang="ko-KR" dirty="0"/>
              <a:t>,</a:t>
            </a:r>
            <a:r>
              <a:rPr lang="ko-KR" altLang="en-US" dirty="0"/>
              <a:t> 키워드</a:t>
            </a:r>
            <a:r>
              <a:rPr lang="en-US" altLang="ko-KR" dirty="0"/>
              <a:t>(odd/even),</a:t>
            </a:r>
            <a:r>
              <a:rPr lang="ko-KR" altLang="en-US" dirty="0"/>
              <a:t> 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dirty="0" err="1"/>
              <a:t>p:nth-child</a:t>
            </a:r>
            <a:r>
              <a:rPr lang="en-US" dirty="0"/>
              <a:t>(3m+0) /* </a:t>
            </a:r>
            <a:r>
              <a:rPr lang="ko-KR" altLang="en-US" dirty="0"/>
              <a:t>여기서 </a:t>
            </a:r>
            <a:r>
              <a:rPr lang="en-US" altLang="ko-KR" dirty="0"/>
              <a:t>m</a:t>
            </a:r>
            <a:r>
              <a:rPr lang="ko-KR" altLang="en-US" dirty="0"/>
              <a:t>은 </a:t>
            </a:r>
            <a:r>
              <a:rPr lang="en-US" altLang="ko-KR" dirty="0"/>
              <a:t>0</a:t>
            </a:r>
            <a:r>
              <a:rPr lang="ko-KR" altLang="en-US" dirty="0"/>
              <a:t> </a:t>
            </a:r>
            <a:r>
              <a:rPr lang="ko-KR" altLang="en-US" dirty="0" err="1"/>
              <a:t>부터</a:t>
            </a:r>
            <a:r>
              <a:rPr lang="ko-KR" altLang="en-US" dirty="0"/>
              <a:t> 시작한다고 가정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758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586536" y="1343233"/>
            <a:ext cx="4176464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>
                <a:solidFill>
                  <a:srgbClr val="002060"/>
                </a:solidFill>
              </a:rPr>
              <a:t>	&lt;</a:t>
            </a:r>
            <a:r>
              <a:rPr lang="en-US" altLang="ko-KR" sz="1050" dirty="0" err="1">
                <a:solidFill>
                  <a:srgbClr val="002060"/>
                </a:solidFill>
              </a:rPr>
              <a:t>tfoot</a:t>
            </a:r>
            <a:r>
              <a:rPr lang="en-US" altLang="ko-KR" sz="1050" dirty="0">
                <a:solidFill>
                  <a:srgbClr val="002060"/>
                </a:solidFill>
              </a:rPr>
              <a:t>&gt;</a:t>
            </a:r>
          </a:p>
          <a:p>
            <a:pPr defTabSz="180000"/>
            <a:r>
              <a:rPr lang="en-US" altLang="ko-KR" sz="1050" dirty="0">
                <a:solidFill>
                  <a:srgbClr val="002060"/>
                </a:solidFill>
              </a:rPr>
              <a:t>		&lt;</a:t>
            </a:r>
            <a:r>
              <a:rPr lang="en-US" altLang="ko-KR" sz="1050" dirty="0" err="1">
                <a:solidFill>
                  <a:srgbClr val="002060"/>
                </a:solidFill>
              </a:rPr>
              <a:t>tr</a:t>
            </a:r>
            <a:r>
              <a:rPr lang="en-US" altLang="ko-KR" sz="1050" dirty="0">
                <a:solidFill>
                  <a:srgbClr val="002060"/>
                </a:solidFill>
              </a:rPr>
              <a:t>&gt;&lt;</a:t>
            </a:r>
            <a:r>
              <a:rPr lang="en-US" altLang="ko-KR" sz="1050" dirty="0" err="1">
                <a:solidFill>
                  <a:srgbClr val="002060"/>
                </a:solidFill>
              </a:rPr>
              <a:t>th</a:t>
            </a:r>
            <a:r>
              <a:rPr lang="en-US" altLang="ko-KR" sz="1050" dirty="0">
                <a:solidFill>
                  <a:srgbClr val="002060"/>
                </a:solidFill>
              </a:rPr>
              <a:t>&gt;</a:t>
            </a:r>
            <a:r>
              <a:rPr lang="ko-KR" altLang="en-US" sz="1050" dirty="0">
                <a:solidFill>
                  <a:srgbClr val="002060"/>
                </a:solidFill>
              </a:rPr>
              <a:t>합</a:t>
            </a:r>
            <a:r>
              <a:rPr lang="en-US" altLang="ko-KR" sz="1050" dirty="0">
                <a:solidFill>
                  <a:srgbClr val="002060"/>
                </a:solidFill>
              </a:rPr>
              <a:t>&lt;/</a:t>
            </a:r>
            <a:r>
              <a:rPr lang="en-US" altLang="ko-KR" sz="1050" dirty="0" err="1">
                <a:solidFill>
                  <a:srgbClr val="002060"/>
                </a:solidFill>
              </a:rPr>
              <a:t>th</a:t>
            </a:r>
            <a:r>
              <a:rPr lang="en-US" altLang="ko-KR" sz="1050" dirty="0">
                <a:solidFill>
                  <a:srgbClr val="002060"/>
                </a:solidFill>
              </a:rPr>
              <a:t>&gt;&lt;</a:t>
            </a:r>
            <a:r>
              <a:rPr lang="en-US" altLang="ko-KR" sz="1050" dirty="0" err="1">
                <a:solidFill>
                  <a:srgbClr val="002060"/>
                </a:solidFill>
              </a:rPr>
              <a:t>th</a:t>
            </a:r>
            <a:r>
              <a:rPr lang="en-US" altLang="ko-KR" sz="1050" dirty="0">
                <a:solidFill>
                  <a:srgbClr val="002060"/>
                </a:solidFill>
              </a:rPr>
              <a:t>&gt;310&lt;/</a:t>
            </a:r>
            <a:r>
              <a:rPr lang="en-US" altLang="ko-KR" sz="1050" dirty="0" err="1">
                <a:solidFill>
                  <a:srgbClr val="002060"/>
                </a:solidFill>
              </a:rPr>
              <a:t>th</a:t>
            </a:r>
            <a:r>
              <a:rPr lang="en-US" altLang="ko-KR" sz="1050" dirty="0">
                <a:solidFill>
                  <a:srgbClr val="002060"/>
                </a:solidFill>
              </a:rPr>
              <a:t>&gt;&lt;</a:t>
            </a:r>
            <a:r>
              <a:rPr lang="en-US" altLang="ko-KR" sz="1050" dirty="0" err="1">
                <a:solidFill>
                  <a:srgbClr val="002060"/>
                </a:solidFill>
              </a:rPr>
              <a:t>th</a:t>
            </a:r>
            <a:r>
              <a:rPr lang="en-US" altLang="ko-KR" sz="1050" dirty="0">
                <a:solidFill>
                  <a:srgbClr val="002060"/>
                </a:solidFill>
              </a:rPr>
              <a:t>&gt;249&lt;/</a:t>
            </a:r>
            <a:r>
              <a:rPr lang="en-US" altLang="ko-KR" sz="1050" dirty="0" err="1">
                <a:solidFill>
                  <a:srgbClr val="002060"/>
                </a:solidFill>
              </a:rPr>
              <a:t>th</a:t>
            </a:r>
            <a:r>
              <a:rPr lang="en-US" altLang="ko-KR" sz="1050" dirty="0">
                <a:solidFill>
                  <a:srgbClr val="002060"/>
                </a:solidFill>
              </a:rPr>
              <a:t>&gt;&lt;/</a:t>
            </a:r>
            <a:r>
              <a:rPr lang="en-US" altLang="ko-KR" sz="1050" dirty="0" err="1">
                <a:solidFill>
                  <a:srgbClr val="002060"/>
                </a:solidFill>
              </a:rPr>
              <a:t>tr</a:t>
            </a:r>
            <a:r>
              <a:rPr lang="en-US" altLang="ko-KR" sz="1050" dirty="0">
                <a:solidFill>
                  <a:srgbClr val="002060"/>
                </a:solidFill>
              </a:rPr>
              <a:t>&gt;</a:t>
            </a:r>
          </a:p>
          <a:p>
            <a:pPr defTabSz="180000"/>
            <a:r>
              <a:rPr lang="en-US" altLang="ko-KR" sz="1050" dirty="0">
                <a:solidFill>
                  <a:srgbClr val="002060"/>
                </a:solidFill>
              </a:rPr>
              <a:t>	&lt;/</a:t>
            </a:r>
            <a:r>
              <a:rPr lang="en-US" altLang="ko-KR" sz="1050" dirty="0" err="1">
                <a:solidFill>
                  <a:srgbClr val="002060"/>
                </a:solidFill>
              </a:rPr>
              <a:t>tfoot</a:t>
            </a:r>
            <a:r>
              <a:rPr lang="en-US" altLang="ko-KR" sz="1050" dirty="0">
                <a:solidFill>
                  <a:srgbClr val="002060"/>
                </a:solidFill>
              </a:rPr>
              <a:t>&gt;</a:t>
            </a:r>
          </a:p>
          <a:p>
            <a:pPr defTabSz="180000"/>
            <a:r>
              <a:rPr lang="en-US" altLang="ko-KR" sz="1050" dirty="0">
                <a:solidFill>
                  <a:srgbClr val="002060"/>
                </a:solidFill>
              </a:rPr>
              <a:t>	&lt;</a:t>
            </a:r>
            <a:r>
              <a:rPr lang="en-US" altLang="ko-KR" sz="1050" dirty="0" err="1">
                <a:solidFill>
                  <a:srgbClr val="002060"/>
                </a:solidFill>
              </a:rPr>
              <a:t>tbody</a:t>
            </a:r>
            <a:r>
              <a:rPr lang="en-US" altLang="ko-KR" sz="1050" dirty="0">
                <a:solidFill>
                  <a:srgbClr val="002060"/>
                </a:solidFill>
              </a:rPr>
              <a:t>&gt;</a:t>
            </a:r>
          </a:p>
          <a:p>
            <a:pPr defTabSz="180000"/>
            <a:r>
              <a:rPr lang="en-US" altLang="ko-KR" sz="1050" dirty="0">
                <a:solidFill>
                  <a:srgbClr val="002060"/>
                </a:solidFill>
              </a:rPr>
              <a:t>		&lt;</a:t>
            </a:r>
            <a:r>
              <a:rPr lang="en-US" altLang="ko-KR" sz="1050" dirty="0" err="1">
                <a:solidFill>
                  <a:srgbClr val="002060"/>
                </a:solidFill>
              </a:rPr>
              <a:t>tr</a:t>
            </a:r>
            <a:r>
              <a:rPr lang="en-US" altLang="ko-KR" sz="1050" dirty="0">
                <a:solidFill>
                  <a:srgbClr val="002060"/>
                </a:solidFill>
              </a:rPr>
              <a:t>&gt;&lt;td&gt;</a:t>
            </a:r>
            <a:r>
              <a:rPr lang="ko-KR" altLang="en-US" sz="1050" dirty="0">
                <a:solidFill>
                  <a:srgbClr val="002060"/>
                </a:solidFill>
              </a:rPr>
              <a:t>황기태</a:t>
            </a:r>
            <a:r>
              <a:rPr lang="en-US" altLang="ko-KR" sz="1050" dirty="0">
                <a:solidFill>
                  <a:srgbClr val="002060"/>
                </a:solidFill>
              </a:rPr>
              <a:t>&lt;/td&gt;&lt;td&gt;80&lt;/td&gt;&lt;td&gt;70&lt;/td&gt;&lt;/</a:t>
            </a:r>
            <a:r>
              <a:rPr lang="en-US" altLang="ko-KR" sz="1050" dirty="0" err="1">
                <a:solidFill>
                  <a:srgbClr val="002060"/>
                </a:solidFill>
              </a:rPr>
              <a:t>tr</a:t>
            </a:r>
            <a:r>
              <a:rPr lang="en-US" altLang="ko-KR" sz="1050" dirty="0">
                <a:solidFill>
                  <a:srgbClr val="002060"/>
                </a:solidFill>
              </a:rPr>
              <a:t>&gt;</a:t>
            </a:r>
          </a:p>
          <a:p>
            <a:pPr defTabSz="180000"/>
            <a:r>
              <a:rPr lang="en-US" altLang="ko-KR" sz="1050" dirty="0">
                <a:solidFill>
                  <a:srgbClr val="002060"/>
                </a:solidFill>
              </a:rPr>
              <a:t>		&lt;</a:t>
            </a:r>
            <a:r>
              <a:rPr lang="en-US" altLang="ko-KR" sz="1050" dirty="0" err="1">
                <a:solidFill>
                  <a:srgbClr val="002060"/>
                </a:solidFill>
              </a:rPr>
              <a:t>tr</a:t>
            </a:r>
            <a:r>
              <a:rPr lang="en-US" altLang="ko-KR" sz="1050" dirty="0">
                <a:solidFill>
                  <a:srgbClr val="002060"/>
                </a:solidFill>
              </a:rPr>
              <a:t>&gt;&lt;td&gt;</a:t>
            </a:r>
            <a:r>
              <a:rPr lang="ko-KR" altLang="en-US" sz="1050" dirty="0">
                <a:solidFill>
                  <a:srgbClr val="002060"/>
                </a:solidFill>
              </a:rPr>
              <a:t>이재문</a:t>
            </a:r>
            <a:r>
              <a:rPr lang="en-US" altLang="ko-KR" sz="1050" dirty="0">
                <a:solidFill>
                  <a:srgbClr val="002060"/>
                </a:solidFill>
              </a:rPr>
              <a:t>&lt;/td&gt;&lt;td&gt;95&lt;/td&gt;&lt;td&gt;99&lt;/td&gt;&lt;/</a:t>
            </a:r>
            <a:r>
              <a:rPr lang="en-US" altLang="ko-KR" sz="1050" dirty="0" err="1">
                <a:solidFill>
                  <a:srgbClr val="002060"/>
                </a:solidFill>
              </a:rPr>
              <a:t>tr</a:t>
            </a:r>
            <a:r>
              <a:rPr lang="en-US" altLang="ko-KR" sz="1050" dirty="0">
                <a:solidFill>
                  <a:srgbClr val="002060"/>
                </a:solidFill>
              </a:rPr>
              <a:t>&gt;</a:t>
            </a:r>
          </a:p>
          <a:p>
            <a:pPr defTabSz="180000"/>
            <a:r>
              <a:rPr lang="en-US" altLang="ko-KR" sz="1050" dirty="0">
                <a:solidFill>
                  <a:srgbClr val="002060"/>
                </a:solidFill>
              </a:rPr>
              <a:t>		&lt;</a:t>
            </a:r>
            <a:r>
              <a:rPr lang="en-US" altLang="ko-KR" sz="1050" dirty="0" err="1">
                <a:solidFill>
                  <a:srgbClr val="002060"/>
                </a:solidFill>
              </a:rPr>
              <a:t>tr</a:t>
            </a:r>
            <a:r>
              <a:rPr lang="en-US" altLang="ko-KR" sz="1050" dirty="0">
                <a:solidFill>
                  <a:srgbClr val="002060"/>
                </a:solidFill>
              </a:rPr>
              <a:t>&gt;&lt;td&gt;</a:t>
            </a:r>
            <a:r>
              <a:rPr lang="ko-KR" altLang="en-US" sz="1050" dirty="0">
                <a:solidFill>
                  <a:srgbClr val="002060"/>
                </a:solidFill>
              </a:rPr>
              <a:t>이병은</a:t>
            </a:r>
            <a:r>
              <a:rPr lang="en-US" altLang="ko-KR" sz="1050" dirty="0">
                <a:solidFill>
                  <a:srgbClr val="002060"/>
                </a:solidFill>
              </a:rPr>
              <a:t>&lt;/td&gt;&lt;td&gt;85&lt;/td&gt;&lt;td&gt;90&lt;/td&gt;&lt;/</a:t>
            </a:r>
            <a:r>
              <a:rPr lang="en-US" altLang="ko-KR" sz="1050" dirty="0" err="1">
                <a:solidFill>
                  <a:srgbClr val="002060"/>
                </a:solidFill>
              </a:rPr>
              <a:t>tr</a:t>
            </a:r>
            <a:r>
              <a:rPr lang="en-US" altLang="ko-KR" sz="1050" dirty="0">
                <a:solidFill>
                  <a:srgbClr val="002060"/>
                </a:solidFill>
              </a:rPr>
              <a:t>&gt;</a:t>
            </a:r>
          </a:p>
          <a:p>
            <a:pPr defTabSz="180000"/>
            <a:r>
              <a:rPr lang="en-US" altLang="ko-KR" sz="1050" dirty="0">
                <a:solidFill>
                  <a:srgbClr val="002060"/>
                </a:solidFill>
              </a:rPr>
              <a:t>		&lt;</a:t>
            </a:r>
            <a:r>
              <a:rPr lang="en-US" altLang="ko-KR" sz="1050" dirty="0" err="1">
                <a:solidFill>
                  <a:srgbClr val="002060"/>
                </a:solidFill>
              </a:rPr>
              <a:t>tr</a:t>
            </a:r>
            <a:r>
              <a:rPr lang="en-US" altLang="ko-KR" sz="1050" dirty="0">
                <a:solidFill>
                  <a:srgbClr val="002060"/>
                </a:solidFill>
              </a:rPr>
              <a:t>&gt;&lt;td&gt;</a:t>
            </a:r>
            <a:r>
              <a:rPr lang="ko-KR" altLang="en-US" sz="1050" dirty="0">
                <a:solidFill>
                  <a:srgbClr val="002060"/>
                </a:solidFill>
              </a:rPr>
              <a:t>김남윤</a:t>
            </a:r>
            <a:r>
              <a:rPr lang="en-US" altLang="ko-KR" sz="1050" dirty="0">
                <a:solidFill>
                  <a:srgbClr val="002060"/>
                </a:solidFill>
              </a:rPr>
              <a:t>&lt;/td&gt;&lt;td&gt;50&lt;/td&gt;&lt;td&gt;40&lt;/td&gt;&lt;/</a:t>
            </a:r>
            <a:r>
              <a:rPr lang="en-US" altLang="ko-KR" sz="1050" dirty="0" err="1">
                <a:solidFill>
                  <a:srgbClr val="002060"/>
                </a:solidFill>
              </a:rPr>
              <a:t>tr</a:t>
            </a:r>
            <a:r>
              <a:rPr lang="en-US" altLang="ko-KR" sz="1050" dirty="0">
                <a:solidFill>
                  <a:srgbClr val="002060"/>
                </a:solidFill>
              </a:rPr>
              <a:t>&gt;</a:t>
            </a:r>
          </a:p>
          <a:p>
            <a:pPr defTabSz="180000"/>
            <a:r>
              <a:rPr lang="en-US" altLang="ko-KR" sz="1050" dirty="0">
                <a:solidFill>
                  <a:srgbClr val="002060"/>
                </a:solidFill>
              </a:rPr>
              <a:t>	&lt;/</a:t>
            </a:r>
            <a:r>
              <a:rPr lang="en-US" altLang="ko-KR" sz="1050" dirty="0" err="1">
                <a:solidFill>
                  <a:srgbClr val="002060"/>
                </a:solidFill>
              </a:rPr>
              <a:t>tbody</a:t>
            </a:r>
            <a:r>
              <a:rPr lang="en-US" altLang="ko-KR" sz="1050" dirty="0">
                <a:solidFill>
                  <a:srgbClr val="002060"/>
                </a:solidFill>
              </a:rPr>
              <a:t>&gt;</a:t>
            </a:r>
          </a:p>
          <a:p>
            <a:pPr defTabSz="180000"/>
            <a:r>
              <a:rPr lang="en-US" altLang="ko-KR" sz="1050" dirty="0">
                <a:solidFill>
                  <a:srgbClr val="002060"/>
                </a:solidFill>
              </a:rPr>
              <a:t>&lt;/table&gt; </a:t>
            </a:r>
          </a:p>
          <a:p>
            <a:pPr defTabSz="180000"/>
            <a:r>
              <a:rPr lang="en-US" altLang="ko-KR" sz="1050" dirty="0">
                <a:solidFill>
                  <a:srgbClr val="002060"/>
                </a:solidFill>
              </a:rPr>
              <a:t>&lt;/body&gt;</a:t>
            </a:r>
          </a:p>
          <a:p>
            <a:pPr defTabSz="180000"/>
            <a:r>
              <a:rPr lang="en-US" altLang="ko-KR" sz="1050" dirty="0">
                <a:solidFill>
                  <a:srgbClr val="002060"/>
                </a:solidFill>
              </a:rPr>
              <a:t>&lt;/html&gt;</a:t>
            </a:r>
            <a:endParaRPr lang="ko-KR" altLang="en-US" sz="1050" dirty="0">
              <a:solidFill>
                <a:srgbClr val="00206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346" y="3212976"/>
            <a:ext cx="3143078" cy="337336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0448" y="96632"/>
            <a:ext cx="7398920" cy="1077229"/>
          </a:xfrm>
        </p:spPr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5-10 </a:t>
            </a:r>
            <a:r>
              <a:rPr lang="ko-KR" altLang="en-US" dirty="0"/>
              <a:t>마우스가 올라오면 행의 배경색이 변하는 표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07730" y="1359883"/>
            <a:ext cx="4104456" cy="48628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>
                <a:solidFill>
                  <a:srgbClr val="002060"/>
                </a:solidFill>
              </a:rPr>
              <a:t>&lt;!DOCTYPE html&gt;</a:t>
            </a:r>
          </a:p>
          <a:p>
            <a:pPr defTabSz="180000"/>
            <a:r>
              <a:rPr lang="en-US" altLang="ko-KR" sz="1000" dirty="0">
                <a:solidFill>
                  <a:srgbClr val="002060"/>
                </a:solidFill>
              </a:rPr>
              <a:t>&lt;html&gt;&lt;head&gt;&lt;title&gt;</a:t>
            </a:r>
            <a:r>
              <a:rPr lang="ko-KR" altLang="en-US" sz="1000" dirty="0">
                <a:solidFill>
                  <a:srgbClr val="002060"/>
                </a:solidFill>
              </a:rPr>
              <a:t>표 응용 </a:t>
            </a:r>
            <a:r>
              <a:rPr lang="en-US" altLang="ko-KR" sz="1000" dirty="0">
                <a:solidFill>
                  <a:srgbClr val="002060"/>
                </a:solidFill>
              </a:rPr>
              <a:t>1&lt;/title&gt;</a:t>
            </a:r>
          </a:p>
          <a:p>
            <a:pPr defTabSz="180000"/>
            <a:r>
              <a:rPr lang="en-US" altLang="ko-KR" sz="1000" dirty="0">
                <a:solidFill>
                  <a:srgbClr val="002060"/>
                </a:solidFill>
              </a:rPr>
              <a:t>&lt;style&gt;</a:t>
            </a:r>
          </a:p>
          <a:p>
            <a:pPr defTabSz="180000"/>
            <a:r>
              <a:rPr lang="en-US" altLang="ko-KR" sz="1000" b="1" dirty="0">
                <a:solidFill>
                  <a:srgbClr val="002060"/>
                </a:solidFill>
              </a:rPr>
              <a:t>table</a:t>
            </a:r>
            <a:r>
              <a:rPr lang="ko-KR" altLang="en-US" sz="1000" b="1" dirty="0">
                <a:solidFill>
                  <a:srgbClr val="002060"/>
                </a:solidFill>
              </a:rPr>
              <a:t> </a:t>
            </a:r>
            <a:r>
              <a:rPr lang="en-US" altLang="ko-KR" sz="1000" b="1" dirty="0">
                <a:solidFill>
                  <a:srgbClr val="002060"/>
                </a:solidFill>
              </a:rPr>
              <a:t>{ </a:t>
            </a:r>
            <a:r>
              <a:rPr lang="en-US" altLang="ko-KR" sz="1000" dirty="0">
                <a:solidFill>
                  <a:srgbClr val="002060"/>
                </a:solidFill>
              </a:rPr>
              <a:t>/* </a:t>
            </a:r>
            <a:r>
              <a:rPr lang="ko-KR" altLang="en-US" sz="1000" dirty="0">
                <a:solidFill>
                  <a:srgbClr val="002060"/>
                </a:solidFill>
              </a:rPr>
              <a:t>이중 테두리 제거 *</a:t>
            </a:r>
            <a:r>
              <a:rPr lang="en-US" altLang="ko-KR" sz="1000" dirty="0">
                <a:solidFill>
                  <a:srgbClr val="002060"/>
                </a:solidFill>
              </a:rPr>
              <a:t>/</a:t>
            </a:r>
          </a:p>
          <a:p>
            <a:pPr defTabSz="180000"/>
            <a:r>
              <a:rPr lang="en-US" altLang="ko-KR" sz="1000" dirty="0">
                <a:solidFill>
                  <a:srgbClr val="002060"/>
                </a:solidFill>
              </a:rPr>
              <a:t>	border-collapse : collapse; </a:t>
            </a:r>
          </a:p>
          <a:p>
            <a:pPr defTabSz="180000"/>
            <a:r>
              <a:rPr lang="en-US" altLang="ko-KR" sz="1000" dirty="0">
                <a:solidFill>
                  <a:srgbClr val="002060"/>
                </a:solidFill>
              </a:rPr>
              <a:t>}</a:t>
            </a:r>
          </a:p>
          <a:p>
            <a:pPr defTabSz="180000"/>
            <a:r>
              <a:rPr lang="en-US" altLang="ko-KR" sz="1000" b="1" dirty="0">
                <a:solidFill>
                  <a:srgbClr val="002060"/>
                </a:solidFill>
              </a:rPr>
              <a:t>td,</a:t>
            </a:r>
            <a:r>
              <a:rPr lang="ko-KR" altLang="en-US" sz="1000" b="1" dirty="0">
                <a:solidFill>
                  <a:srgbClr val="002060"/>
                </a:solidFill>
              </a:rPr>
              <a:t> </a:t>
            </a:r>
            <a:r>
              <a:rPr lang="en-US" altLang="ko-KR" sz="1000" b="1" dirty="0" err="1">
                <a:solidFill>
                  <a:srgbClr val="002060"/>
                </a:solidFill>
              </a:rPr>
              <a:t>th</a:t>
            </a:r>
            <a:r>
              <a:rPr lang="ko-KR" altLang="en-US" sz="1000" b="1" dirty="0">
                <a:solidFill>
                  <a:srgbClr val="002060"/>
                </a:solidFill>
              </a:rPr>
              <a:t> </a:t>
            </a:r>
            <a:r>
              <a:rPr lang="en-US" altLang="ko-KR" sz="1000" b="1" dirty="0">
                <a:solidFill>
                  <a:srgbClr val="002060"/>
                </a:solidFill>
              </a:rPr>
              <a:t>{ </a:t>
            </a:r>
            <a:r>
              <a:rPr lang="en-US" altLang="ko-KR" sz="1000" dirty="0">
                <a:solidFill>
                  <a:srgbClr val="002060"/>
                </a:solidFill>
              </a:rPr>
              <a:t>/* </a:t>
            </a:r>
            <a:r>
              <a:rPr lang="ko-KR" altLang="en-US" sz="1000" dirty="0">
                <a:solidFill>
                  <a:srgbClr val="002060"/>
                </a:solidFill>
              </a:rPr>
              <a:t>모든 셀에 적용 *</a:t>
            </a:r>
            <a:r>
              <a:rPr lang="en-US" altLang="ko-KR" sz="1000" dirty="0">
                <a:solidFill>
                  <a:srgbClr val="002060"/>
                </a:solidFill>
              </a:rPr>
              <a:t>/</a:t>
            </a:r>
          </a:p>
          <a:p>
            <a:pPr defTabSz="180000"/>
            <a:r>
              <a:rPr lang="en-US" altLang="ko-KR" sz="1000" dirty="0">
                <a:solidFill>
                  <a:srgbClr val="002060"/>
                </a:solidFill>
              </a:rPr>
              <a:t>	text-align : left;</a:t>
            </a:r>
          </a:p>
          <a:p>
            <a:pPr defTabSz="180000"/>
            <a:r>
              <a:rPr lang="en-US" altLang="ko-KR" sz="1000" dirty="0">
                <a:solidFill>
                  <a:srgbClr val="002060"/>
                </a:solidFill>
              </a:rPr>
              <a:t>	padding : 5px;</a:t>
            </a:r>
          </a:p>
          <a:p>
            <a:pPr defTabSz="180000"/>
            <a:r>
              <a:rPr lang="en-US" altLang="ko-KR" sz="1000" dirty="0">
                <a:solidFill>
                  <a:srgbClr val="002060"/>
                </a:solidFill>
              </a:rPr>
              <a:t>	height : 15px; 	</a:t>
            </a:r>
          </a:p>
          <a:p>
            <a:pPr defTabSz="180000"/>
            <a:r>
              <a:rPr lang="en-US" altLang="ko-KR" sz="1000" dirty="0">
                <a:solidFill>
                  <a:srgbClr val="002060"/>
                </a:solidFill>
              </a:rPr>
              <a:t>	width : 100px;</a:t>
            </a:r>
          </a:p>
          <a:p>
            <a:pPr defTabSz="180000"/>
            <a:r>
              <a:rPr lang="en-US" altLang="ko-KR" sz="1000" dirty="0">
                <a:solidFill>
                  <a:srgbClr val="002060"/>
                </a:solidFill>
              </a:rPr>
              <a:t>}</a:t>
            </a:r>
          </a:p>
          <a:p>
            <a:pPr defTabSz="180000"/>
            <a:r>
              <a:rPr lang="en-US" altLang="ko-KR" sz="1000" b="1" dirty="0" err="1">
                <a:solidFill>
                  <a:srgbClr val="002060"/>
                </a:solidFill>
              </a:rPr>
              <a:t>thead</a:t>
            </a:r>
            <a:r>
              <a:rPr lang="en-US" altLang="ko-KR" sz="1000" b="1" dirty="0">
                <a:solidFill>
                  <a:srgbClr val="002060"/>
                </a:solidFill>
              </a:rPr>
              <a:t>, </a:t>
            </a:r>
            <a:r>
              <a:rPr lang="en-US" altLang="ko-KR" sz="1000" b="1" dirty="0" err="1">
                <a:solidFill>
                  <a:srgbClr val="002060"/>
                </a:solidFill>
              </a:rPr>
              <a:t>tfoot</a:t>
            </a:r>
            <a:r>
              <a:rPr lang="en-US" altLang="ko-KR" sz="1000" b="1" dirty="0">
                <a:solidFill>
                  <a:srgbClr val="002060"/>
                </a:solidFill>
              </a:rPr>
              <a:t> { </a:t>
            </a:r>
            <a:r>
              <a:rPr lang="en-US" altLang="ko-KR" sz="1000" dirty="0">
                <a:solidFill>
                  <a:srgbClr val="002060"/>
                </a:solidFill>
              </a:rPr>
              <a:t>/* &lt;</a:t>
            </a:r>
            <a:r>
              <a:rPr lang="en-US" altLang="ko-KR" sz="1000" dirty="0" err="1">
                <a:solidFill>
                  <a:srgbClr val="002060"/>
                </a:solidFill>
              </a:rPr>
              <a:t>thead</a:t>
            </a:r>
            <a:r>
              <a:rPr lang="en-US" altLang="ko-KR" sz="1000" dirty="0">
                <a:solidFill>
                  <a:srgbClr val="002060"/>
                </a:solidFill>
              </a:rPr>
              <a:t>&gt;</a:t>
            </a:r>
            <a:r>
              <a:rPr lang="ko-KR" altLang="en-US" sz="1000" dirty="0">
                <a:solidFill>
                  <a:srgbClr val="002060"/>
                </a:solidFill>
              </a:rPr>
              <a:t>의 모든 셀에 적용 *</a:t>
            </a:r>
            <a:r>
              <a:rPr lang="en-US" altLang="ko-KR" sz="1000" dirty="0">
                <a:solidFill>
                  <a:srgbClr val="002060"/>
                </a:solidFill>
              </a:rPr>
              <a:t>/</a:t>
            </a:r>
          </a:p>
          <a:p>
            <a:pPr defTabSz="180000"/>
            <a:r>
              <a:rPr lang="en-US" altLang="ko-KR" sz="1000" dirty="0">
                <a:solidFill>
                  <a:srgbClr val="002060"/>
                </a:solidFill>
              </a:rPr>
              <a:t>	background : </a:t>
            </a:r>
            <a:r>
              <a:rPr lang="en-US" altLang="ko-KR" sz="1000" dirty="0" err="1">
                <a:solidFill>
                  <a:srgbClr val="002060"/>
                </a:solidFill>
              </a:rPr>
              <a:t>darkgray</a:t>
            </a:r>
            <a:r>
              <a:rPr lang="en-US" altLang="ko-KR" sz="1000" dirty="0">
                <a:solidFill>
                  <a:srgbClr val="002060"/>
                </a:solidFill>
              </a:rPr>
              <a:t>;</a:t>
            </a:r>
          </a:p>
          <a:p>
            <a:pPr defTabSz="180000"/>
            <a:r>
              <a:rPr lang="en-US" altLang="ko-KR" sz="1000" dirty="0">
                <a:solidFill>
                  <a:srgbClr val="002060"/>
                </a:solidFill>
              </a:rPr>
              <a:t>	color : yellow;</a:t>
            </a:r>
          </a:p>
          <a:p>
            <a:pPr defTabSz="180000"/>
            <a:r>
              <a:rPr lang="en-US" altLang="ko-KR" sz="1000" dirty="0">
                <a:solidFill>
                  <a:srgbClr val="002060"/>
                </a:solidFill>
              </a:rPr>
              <a:t>}</a:t>
            </a:r>
          </a:p>
          <a:p>
            <a:pPr defTabSz="180000"/>
            <a:r>
              <a:rPr lang="en-US" altLang="ko-KR" sz="1000" b="1" dirty="0" err="1">
                <a:solidFill>
                  <a:srgbClr val="002060"/>
                </a:solidFill>
              </a:rPr>
              <a:t>tbody</a:t>
            </a:r>
            <a:r>
              <a:rPr lang="en-US" altLang="ko-KR" sz="1000" b="1" dirty="0">
                <a:solidFill>
                  <a:srgbClr val="002060"/>
                </a:solidFill>
              </a:rPr>
              <a:t> </a:t>
            </a:r>
            <a:r>
              <a:rPr lang="en-US" altLang="ko-KR" sz="1000" b="1" dirty="0" err="1">
                <a:solidFill>
                  <a:srgbClr val="002060"/>
                </a:solidFill>
              </a:rPr>
              <a:t>tr:nth-child</a:t>
            </a:r>
            <a:r>
              <a:rPr lang="en-US" altLang="ko-KR" sz="1000" b="1" dirty="0">
                <a:solidFill>
                  <a:srgbClr val="002060"/>
                </a:solidFill>
              </a:rPr>
              <a:t>(even) { </a:t>
            </a:r>
            <a:r>
              <a:rPr lang="en-US" altLang="ko-KR" sz="1000" dirty="0">
                <a:solidFill>
                  <a:srgbClr val="002060"/>
                </a:solidFill>
              </a:rPr>
              <a:t>/* </a:t>
            </a:r>
            <a:r>
              <a:rPr lang="ko-KR" altLang="en-US" sz="1000" dirty="0">
                <a:solidFill>
                  <a:srgbClr val="002060"/>
                </a:solidFill>
              </a:rPr>
              <a:t>짝수 </a:t>
            </a:r>
            <a:r>
              <a:rPr lang="en-US" altLang="ko-KR" sz="1000" dirty="0">
                <a:solidFill>
                  <a:srgbClr val="002060"/>
                </a:solidFill>
              </a:rPr>
              <a:t>&lt;</a:t>
            </a:r>
            <a:r>
              <a:rPr lang="en-US" altLang="ko-KR" sz="1000" dirty="0" err="1">
                <a:solidFill>
                  <a:srgbClr val="002060"/>
                </a:solidFill>
              </a:rPr>
              <a:t>tr</a:t>
            </a:r>
            <a:r>
              <a:rPr lang="en-US" altLang="ko-KR" sz="1000" dirty="0">
                <a:solidFill>
                  <a:srgbClr val="002060"/>
                </a:solidFill>
              </a:rPr>
              <a:t>&gt;</a:t>
            </a:r>
            <a:r>
              <a:rPr lang="ko-KR" altLang="en-US" sz="1000" dirty="0">
                <a:solidFill>
                  <a:srgbClr val="002060"/>
                </a:solidFill>
              </a:rPr>
              <a:t>에 적용*</a:t>
            </a:r>
            <a:r>
              <a:rPr lang="en-US" altLang="ko-KR" sz="1000" dirty="0">
                <a:solidFill>
                  <a:srgbClr val="002060"/>
                </a:solidFill>
              </a:rPr>
              <a:t>/</a:t>
            </a:r>
          </a:p>
          <a:p>
            <a:pPr defTabSz="180000"/>
            <a:r>
              <a:rPr lang="en-US" altLang="ko-KR" sz="1000" dirty="0">
                <a:solidFill>
                  <a:srgbClr val="002060"/>
                </a:solidFill>
              </a:rPr>
              <a:t>	background : </a:t>
            </a:r>
            <a:r>
              <a:rPr lang="en-US" altLang="ko-KR" sz="1000" dirty="0" err="1">
                <a:solidFill>
                  <a:srgbClr val="002060"/>
                </a:solidFill>
              </a:rPr>
              <a:t>aliceblue</a:t>
            </a:r>
            <a:r>
              <a:rPr lang="en-US" altLang="ko-KR" sz="1000" dirty="0">
                <a:solidFill>
                  <a:srgbClr val="002060"/>
                </a:solidFill>
              </a:rPr>
              <a:t>;</a:t>
            </a:r>
          </a:p>
          <a:p>
            <a:pPr defTabSz="180000"/>
            <a:r>
              <a:rPr lang="en-US" altLang="ko-KR" sz="1000" dirty="0">
                <a:solidFill>
                  <a:srgbClr val="002060"/>
                </a:solidFill>
              </a:rPr>
              <a:t>}</a:t>
            </a:r>
          </a:p>
          <a:p>
            <a:pPr defTabSz="180000"/>
            <a:r>
              <a:rPr lang="en-US" altLang="ko-KR" sz="1000" b="1" dirty="0" err="1">
                <a:solidFill>
                  <a:srgbClr val="002060"/>
                </a:solidFill>
              </a:rPr>
              <a:t>tbody</a:t>
            </a:r>
            <a:r>
              <a:rPr lang="en-US" altLang="ko-KR" sz="1000" b="1" dirty="0">
                <a:solidFill>
                  <a:srgbClr val="002060"/>
                </a:solidFill>
              </a:rPr>
              <a:t> </a:t>
            </a:r>
            <a:r>
              <a:rPr lang="en-US" altLang="ko-KR" sz="1000" b="1" dirty="0" err="1">
                <a:solidFill>
                  <a:srgbClr val="002060"/>
                </a:solidFill>
              </a:rPr>
              <a:t>tr:hover</a:t>
            </a:r>
            <a:r>
              <a:rPr lang="en-US" altLang="ko-KR" sz="1000" b="1" dirty="0">
                <a:solidFill>
                  <a:srgbClr val="002060"/>
                </a:solidFill>
              </a:rPr>
              <a:t> {</a:t>
            </a:r>
          </a:p>
          <a:p>
            <a:pPr defTabSz="180000"/>
            <a:r>
              <a:rPr lang="en-US" altLang="ko-KR" sz="1000" dirty="0">
                <a:solidFill>
                  <a:srgbClr val="002060"/>
                </a:solidFill>
              </a:rPr>
              <a:t>	background : pink;</a:t>
            </a:r>
          </a:p>
          <a:p>
            <a:pPr defTabSz="180000"/>
            <a:r>
              <a:rPr lang="en-US" altLang="ko-KR" sz="1000" dirty="0">
                <a:solidFill>
                  <a:srgbClr val="002060"/>
                </a:solidFill>
              </a:rPr>
              <a:t>}</a:t>
            </a:r>
          </a:p>
          <a:p>
            <a:pPr defTabSz="180000"/>
            <a:r>
              <a:rPr lang="en-US" altLang="ko-KR" sz="1000" dirty="0">
                <a:solidFill>
                  <a:srgbClr val="002060"/>
                </a:solidFill>
              </a:rPr>
              <a:t>&lt;/style&gt;&lt;/head&gt;</a:t>
            </a:r>
          </a:p>
          <a:p>
            <a:pPr defTabSz="180000"/>
            <a:r>
              <a:rPr lang="en-US" altLang="ko-KR" sz="1000" dirty="0">
                <a:solidFill>
                  <a:srgbClr val="002060"/>
                </a:solidFill>
              </a:rPr>
              <a:t>&lt;body&gt;</a:t>
            </a:r>
          </a:p>
          <a:p>
            <a:pPr defTabSz="180000"/>
            <a:r>
              <a:rPr lang="en-US" altLang="ko-KR" sz="1000" dirty="0">
                <a:solidFill>
                  <a:srgbClr val="002060"/>
                </a:solidFill>
              </a:rPr>
              <a:t>&lt;h3&gt;2017</a:t>
            </a:r>
            <a:r>
              <a:rPr lang="ko-KR" altLang="en-US" sz="1000" dirty="0">
                <a:solidFill>
                  <a:srgbClr val="002060"/>
                </a:solidFill>
              </a:rPr>
              <a:t>년 </a:t>
            </a:r>
            <a:r>
              <a:rPr lang="en-US" altLang="ko-KR" sz="1000" dirty="0">
                <a:solidFill>
                  <a:srgbClr val="002060"/>
                </a:solidFill>
              </a:rPr>
              <a:t>1</a:t>
            </a:r>
            <a:r>
              <a:rPr lang="ko-KR" altLang="en-US" sz="1000" dirty="0">
                <a:solidFill>
                  <a:srgbClr val="002060"/>
                </a:solidFill>
              </a:rPr>
              <a:t>학기 성적</a:t>
            </a:r>
            <a:r>
              <a:rPr lang="en-US" altLang="ko-KR" sz="1000" dirty="0">
                <a:solidFill>
                  <a:srgbClr val="002060"/>
                </a:solidFill>
              </a:rPr>
              <a:t>&lt;/h3&gt;</a:t>
            </a:r>
          </a:p>
          <a:p>
            <a:pPr defTabSz="180000"/>
            <a:r>
              <a:rPr lang="en-US" altLang="ko-KR" sz="1000" dirty="0">
                <a:solidFill>
                  <a:srgbClr val="002060"/>
                </a:solidFill>
              </a:rPr>
              <a:t>&lt;</a:t>
            </a:r>
            <a:r>
              <a:rPr lang="en-US" altLang="ko-KR" sz="1000" dirty="0" err="1">
                <a:solidFill>
                  <a:srgbClr val="002060"/>
                </a:solidFill>
              </a:rPr>
              <a:t>hr</a:t>
            </a:r>
            <a:r>
              <a:rPr lang="en-US" altLang="ko-KR" sz="1000" dirty="0">
                <a:solidFill>
                  <a:srgbClr val="002060"/>
                </a:solidFill>
              </a:rPr>
              <a:t>&gt;</a:t>
            </a:r>
          </a:p>
          <a:p>
            <a:pPr defTabSz="180000"/>
            <a:r>
              <a:rPr lang="en-US" altLang="ko-KR" sz="1000" dirty="0">
                <a:solidFill>
                  <a:srgbClr val="002060"/>
                </a:solidFill>
              </a:rPr>
              <a:t>&lt;table&gt;</a:t>
            </a:r>
          </a:p>
          <a:p>
            <a:pPr defTabSz="180000"/>
            <a:r>
              <a:rPr lang="en-US" altLang="ko-KR" sz="1000" dirty="0">
                <a:solidFill>
                  <a:srgbClr val="002060"/>
                </a:solidFill>
              </a:rPr>
              <a:t>	&lt;</a:t>
            </a:r>
            <a:r>
              <a:rPr lang="en-US" altLang="ko-KR" sz="1000" dirty="0" err="1">
                <a:solidFill>
                  <a:srgbClr val="002060"/>
                </a:solidFill>
              </a:rPr>
              <a:t>thead</a:t>
            </a:r>
            <a:r>
              <a:rPr lang="en-US" altLang="ko-KR" sz="1000" dirty="0">
                <a:solidFill>
                  <a:srgbClr val="002060"/>
                </a:solidFill>
              </a:rPr>
              <a:t>&gt;</a:t>
            </a:r>
          </a:p>
          <a:p>
            <a:pPr defTabSz="180000"/>
            <a:r>
              <a:rPr lang="en-US" altLang="ko-KR" sz="1000" dirty="0">
                <a:solidFill>
                  <a:srgbClr val="002060"/>
                </a:solidFill>
              </a:rPr>
              <a:t>		&lt;</a:t>
            </a:r>
            <a:r>
              <a:rPr lang="en-US" altLang="ko-KR" sz="1000" dirty="0" err="1">
                <a:solidFill>
                  <a:srgbClr val="002060"/>
                </a:solidFill>
              </a:rPr>
              <a:t>tr</a:t>
            </a:r>
            <a:r>
              <a:rPr lang="en-US" altLang="ko-KR" sz="1000" dirty="0">
                <a:solidFill>
                  <a:srgbClr val="002060"/>
                </a:solidFill>
              </a:rPr>
              <a:t>&gt;&lt;</a:t>
            </a:r>
            <a:r>
              <a:rPr lang="en-US" altLang="ko-KR" sz="1000" dirty="0" err="1">
                <a:solidFill>
                  <a:srgbClr val="002060"/>
                </a:solidFill>
              </a:rPr>
              <a:t>th</a:t>
            </a:r>
            <a:r>
              <a:rPr lang="en-US" altLang="ko-KR" sz="1000" dirty="0">
                <a:solidFill>
                  <a:srgbClr val="002060"/>
                </a:solidFill>
              </a:rPr>
              <a:t>&gt;</a:t>
            </a:r>
            <a:r>
              <a:rPr lang="ko-KR" altLang="en-US" sz="1000" dirty="0">
                <a:solidFill>
                  <a:srgbClr val="002060"/>
                </a:solidFill>
              </a:rPr>
              <a:t>이름</a:t>
            </a:r>
            <a:r>
              <a:rPr lang="en-US" altLang="ko-KR" sz="1000" dirty="0">
                <a:solidFill>
                  <a:srgbClr val="002060"/>
                </a:solidFill>
              </a:rPr>
              <a:t>&lt;/</a:t>
            </a:r>
            <a:r>
              <a:rPr lang="en-US" altLang="ko-KR" sz="1000" dirty="0" err="1">
                <a:solidFill>
                  <a:srgbClr val="002060"/>
                </a:solidFill>
              </a:rPr>
              <a:t>th</a:t>
            </a:r>
            <a:r>
              <a:rPr lang="en-US" altLang="ko-KR" sz="1000" dirty="0">
                <a:solidFill>
                  <a:srgbClr val="002060"/>
                </a:solidFill>
              </a:rPr>
              <a:t>&gt;&lt;</a:t>
            </a:r>
            <a:r>
              <a:rPr lang="en-US" altLang="ko-KR" sz="1000" dirty="0" err="1">
                <a:solidFill>
                  <a:srgbClr val="002060"/>
                </a:solidFill>
              </a:rPr>
              <a:t>th</a:t>
            </a:r>
            <a:r>
              <a:rPr lang="en-US" altLang="ko-KR" sz="1000" dirty="0">
                <a:solidFill>
                  <a:srgbClr val="002060"/>
                </a:solidFill>
              </a:rPr>
              <a:t>&gt;HTML&lt;/</a:t>
            </a:r>
            <a:r>
              <a:rPr lang="en-US" altLang="ko-KR" sz="1000" dirty="0" err="1">
                <a:solidFill>
                  <a:srgbClr val="002060"/>
                </a:solidFill>
              </a:rPr>
              <a:t>th</a:t>
            </a:r>
            <a:r>
              <a:rPr lang="en-US" altLang="ko-KR" sz="1000" dirty="0">
                <a:solidFill>
                  <a:srgbClr val="002060"/>
                </a:solidFill>
              </a:rPr>
              <a:t>&gt;&lt;</a:t>
            </a:r>
            <a:r>
              <a:rPr lang="en-US" altLang="ko-KR" sz="1000" dirty="0" err="1">
                <a:solidFill>
                  <a:srgbClr val="002060"/>
                </a:solidFill>
              </a:rPr>
              <a:t>th</a:t>
            </a:r>
            <a:r>
              <a:rPr lang="en-US" altLang="ko-KR" sz="1000" dirty="0">
                <a:solidFill>
                  <a:srgbClr val="002060"/>
                </a:solidFill>
              </a:rPr>
              <a:t>&gt;CSS&lt;/</a:t>
            </a:r>
            <a:r>
              <a:rPr lang="en-US" altLang="ko-KR" sz="1000" dirty="0" err="1">
                <a:solidFill>
                  <a:srgbClr val="002060"/>
                </a:solidFill>
              </a:rPr>
              <a:t>th</a:t>
            </a:r>
            <a:r>
              <a:rPr lang="en-US" altLang="ko-KR" sz="1000" dirty="0">
                <a:solidFill>
                  <a:srgbClr val="002060"/>
                </a:solidFill>
              </a:rPr>
              <a:t>&gt;&lt;/</a:t>
            </a:r>
            <a:r>
              <a:rPr lang="en-US" altLang="ko-KR" sz="1000" dirty="0" err="1">
                <a:solidFill>
                  <a:srgbClr val="002060"/>
                </a:solidFill>
              </a:rPr>
              <a:t>tr</a:t>
            </a:r>
            <a:r>
              <a:rPr lang="en-US" altLang="ko-KR" sz="1000" dirty="0">
                <a:solidFill>
                  <a:srgbClr val="002060"/>
                </a:solidFill>
              </a:rPr>
              <a:t>&gt;</a:t>
            </a:r>
          </a:p>
          <a:p>
            <a:pPr defTabSz="180000"/>
            <a:r>
              <a:rPr lang="en-US" altLang="ko-KR" sz="1000" dirty="0">
                <a:solidFill>
                  <a:srgbClr val="002060"/>
                </a:solidFill>
              </a:rPr>
              <a:t>	&lt;/</a:t>
            </a:r>
            <a:r>
              <a:rPr lang="en-US" altLang="ko-KR" sz="1000" dirty="0" err="1">
                <a:solidFill>
                  <a:srgbClr val="002060"/>
                </a:solidFill>
              </a:rPr>
              <a:t>thead</a:t>
            </a:r>
            <a:r>
              <a:rPr lang="en-US" altLang="ko-KR" sz="1000" dirty="0">
                <a:solidFill>
                  <a:srgbClr val="002060"/>
                </a:solidFill>
              </a:rPr>
              <a:t>&gt;</a:t>
            </a: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3887924" y="5430665"/>
            <a:ext cx="1368151" cy="792088"/>
          </a:xfrm>
          <a:prstGeom prst="wedgeRoundRectCallout">
            <a:avLst>
              <a:gd name="adj1" fmla="val 67505"/>
              <a:gd name="adj2" fmla="val -4516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002060"/>
                </a:solidFill>
              </a:rPr>
              <a:t>마우스가 올라오면 배경색이 </a:t>
            </a:r>
            <a:r>
              <a:rPr lang="en-US" altLang="ko-KR" sz="1000" dirty="0">
                <a:solidFill>
                  <a:srgbClr val="002060"/>
                </a:solidFill>
              </a:rPr>
              <a:t>pink</a:t>
            </a:r>
            <a:r>
              <a:rPr lang="ko-KR" altLang="en-US" sz="1000" dirty="0">
                <a:solidFill>
                  <a:srgbClr val="002060"/>
                </a:solidFill>
              </a:rPr>
              <a:t>으로</a:t>
            </a:r>
            <a:r>
              <a:rPr lang="en-US" altLang="ko-KR" sz="1000" dirty="0">
                <a:solidFill>
                  <a:srgbClr val="002060"/>
                </a:solidFill>
              </a:rPr>
              <a:t> </a:t>
            </a:r>
            <a:r>
              <a:rPr lang="ko-KR" altLang="en-US" sz="1000" dirty="0">
                <a:solidFill>
                  <a:srgbClr val="002060"/>
                </a:solidFill>
              </a:rPr>
              <a:t>변함</a:t>
            </a:r>
          </a:p>
        </p:txBody>
      </p:sp>
    </p:spTree>
    <p:extLst>
      <p:ext uri="{BB962C8B-B14F-4D97-AF65-F5344CB8AC3E}">
        <p14:creationId xmlns:p14="http://schemas.microsoft.com/office/powerpoint/2010/main" val="7400064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741ECF-4652-4260-A910-B8045FFE88E9}"/>
              </a:ext>
            </a:extLst>
          </p:cNvPr>
          <p:cNvSpPr txBox="1"/>
          <p:nvPr/>
        </p:nvSpPr>
        <p:spPr>
          <a:xfrm>
            <a:off x="6372200" y="3449960"/>
            <a:ext cx="26645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4.</a:t>
            </a:r>
            <a:r>
              <a:rPr lang="ko-KR" altLang="en-US" sz="4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폼 꾸미기</a:t>
            </a:r>
          </a:p>
        </p:txBody>
      </p:sp>
    </p:spTree>
    <p:extLst>
      <p:ext uri="{BB962C8B-B14F-4D97-AF65-F5344CB8AC3E}">
        <p14:creationId xmlns:p14="http://schemas.microsoft.com/office/powerpoint/2010/main" val="27058464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CSS </a:t>
            </a:r>
            <a:r>
              <a:rPr lang="ko-KR" altLang="en-US" dirty="0"/>
              <a:t>로 폼 꾸미기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809516" y="1550424"/>
            <a:ext cx="5713092" cy="4000066"/>
          </a:xfrm>
        </p:spPr>
        <p:txBody>
          <a:bodyPr/>
          <a:lstStyle/>
          <a:p>
            <a:pPr lvl="1"/>
            <a:r>
              <a:rPr lang="en-US" altLang="ko-KR" dirty="0"/>
              <a:t>input[type=text]</a:t>
            </a:r>
            <a:r>
              <a:rPr lang="ko-KR" altLang="en-US" dirty="0"/>
              <a:t>로 폼 요소의 글자 색 지정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input[type=text]</a:t>
            </a:r>
            <a:r>
              <a:rPr lang="ko-KR" altLang="en-US" dirty="0"/>
              <a:t>로 폼 요소의 테두리 만들기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24" name="아래쪽 화살표 23"/>
          <p:cNvSpPr/>
          <p:nvPr/>
        </p:nvSpPr>
        <p:spPr>
          <a:xfrm>
            <a:off x="9001769" y="3340431"/>
            <a:ext cx="167084" cy="28287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331640" y="1772816"/>
            <a:ext cx="6388379" cy="1871935"/>
            <a:chOff x="1331640" y="1772816"/>
            <a:chExt cx="6388379" cy="187193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1331640" y="2967166"/>
              <a:ext cx="3741490" cy="677585"/>
            </a:xfrm>
            <a:prstGeom prst="roundRect">
              <a:avLst>
                <a:gd name="adj" fmla="val 8379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dirty="0">
                  <a:solidFill>
                    <a:srgbClr val="002060"/>
                  </a:solidFill>
                </a:rPr>
                <a:t>&lt;label&gt;</a:t>
              </a:r>
            </a:p>
            <a:p>
              <a:pPr defTabSz="180000"/>
              <a:r>
                <a:rPr lang="en-US" altLang="ko-KR" sz="1200" dirty="0">
                  <a:solidFill>
                    <a:srgbClr val="002060"/>
                  </a:solidFill>
                </a:rPr>
                <a:t>	</a:t>
              </a:r>
              <a:r>
                <a:rPr lang="ko-KR" altLang="en-US" sz="1200" dirty="0">
                  <a:solidFill>
                    <a:srgbClr val="002060"/>
                  </a:solidFill>
                </a:rPr>
                <a:t>이름</a:t>
              </a:r>
              <a:r>
                <a:rPr lang="en-US" altLang="ko-KR" sz="1200" dirty="0">
                  <a:solidFill>
                    <a:srgbClr val="002060"/>
                  </a:solidFill>
                </a:rPr>
                <a:t> : &lt;</a:t>
              </a:r>
              <a:r>
                <a:rPr lang="en-US" altLang="ko-KR" sz="1200" b="1" dirty="0">
                  <a:solidFill>
                    <a:srgbClr val="002060"/>
                  </a:solidFill>
                </a:rPr>
                <a:t>input type="text" </a:t>
              </a:r>
              <a:r>
                <a:rPr lang="en-US" altLang="ko-KR" sz="1200" dirty="0">
                  <a:solidFill>
                    <a:srgbClr val="002060"/>
                  </a:solidFill>
                </a:rPr>
                <a:t>placeholder="Elvis"&gt;</a:t>
              </a:r>
            </a:p>
            <a:p>
              <a:pPr defTabSz="180000"/>
              <a:r>
                <a:rPr lang="en-US" altLang="ko-KR" sz="1200" dirty="0">
                  <a:solidFill>
                    <a:srgbClr val="002060"/>
                  </a:solidFill>
                </a:rPr>
                <a:t>&lt;/label&gt;</a:t>
              </a:r>
              <a:endParaRPr lang="ko-KR" altLang="en-US" sz="1200" dirty="0">
                <a:solidFill>
                  <a:srgbClr val="002060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331640" y="2049815"/>
              <a:ext cx="3741490" cy="658832"/>
            </a:xfrm>
            <a:prstGeom prst="roundRect">
              <a:avLst>
                <a:gd name="adj" fmla="val 4679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b="1" dirty="0"/>
                <a:t>input[type=text]</a:t>
              </a:r>
              <a:r>
                <a:rPr lang="en-US" altLang="ko-KR" sz="1200" dirty="0"/>
                <a:t> { </a:t>
              </a:r>
            </a:p>
            <a:p>
              <a:pPr defTabSz="180000"/>
              <a:r>
                <a:rPr lang="en-US" altLang="ko-KR" sz="1200" b="1" dirty="0">
                  <a:solidFill>
                    <a:srgbClr val="C00000"/>
                  </a:solidFill>
                </a:rPr>
                <a:t>	color : red;</a:t>
              </a:r>
            </a:p>
            <a:p>
              <a:pPr defTabSz="180000"/>
              <a:r>
                <a:rPr lang="en-US" altLang="ko-KR" sz="1200" dirty="0"/>
                <a:t>}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60306" y="1772816"/>
              <a:ext cx="8691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rgbClr val="C00000"/>
                  </a:solidFill>
                </a:rPr>
                <a:t>CSS </a:t>
              </a:r>
              <a:r>
                <a:rPr lang="ko-KR" altLang="en-US" sz="1050" dirty="0">
                  <a:solidFill>
                    <a:srgbClr val="C00000"/>
                  </a:solidFill>
                </a:rPr>
                <a:t>스타일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165509" y="2724417"/>
              <a:ext cx="90762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rgbClr val="C00000"/>
                  </a:solidFill>
                </a:rPr>
                <a:t>HTML </a:t>
              </a:r>
              <a:r>
                <a:rPr lang="ko-KR" altLang="en-US" sz="1050" dirty="0">
                  <a:solidFill>
                    <a:srgbClr val="C00000"/>
                  </a:solidFill>
                </a:rPr>
                <a:t>코드</a:t>
              </a:r>
              <a:r>
                <a:rPr lang="en-US" altLang="ko-KR" sz="1050" dirty="0">
                  <a:solidFill>
                    <a:srgbClr val="C00000"/>
                  </a:solidFill>
                </a:rPr>
                <a:t> </a:t>
              </a:r>
              <a:endParaRPr lang="ko-KR" altLang="en-US" sz="1050" dirty="0">
                <a:solidFill>
                  <a:srgbClr val="C00000"/>
                </a:solidFill>
              </a:endParaRPr>
            </a:p>
          </p:txBody>
        </p:sp>
        <p:pic>
          <p:nvPicPr>
            <p:cNvPr id="5126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5178" y="3053915"/>
              <a:ext cx="2214841" cy="471753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5" name="직사각형 24"/>
            <p:cNvSpPr/>
            <p:nvPr/>
          </p:nvSpPr>
          <p:spPr>
            <a:xfrm>
              <a:off x="5822144" y="2552940"/>
              <a:ext cx="1526307" cy="35762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입력되는 글자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</a:rPr>
                <a:t>색 </a:t>
              </a:r>
              <a:r>
                <a:rPr lang="en-US" altLang="ko-KR" sz="1000" dirty="0">
                  <a:solidFill>
                    <a:schemeClr val="tx1"/>
                  </a:solidFill>
                </a:rPr>
                <a:t>red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" name="자유형 3"/>
            <p:cNvSpPr/>
            <p:nvPr/>
          </p:nvSpPr>
          <p:spPr>
            <a:xfrm>
              <a:off x="6459918" y="2862780"/>
              <a:ext cx="125380" cy="349923"/>
            </a:xfrm>
            <a:custGeom>
              <a:avLst/>
              <a:gdLst>
                <a:gd name="connsiteX0" fmla="*/ 228600 w 228600"/>
                <a:gd name="connsiteY0" fmla="*/ 0 h 269421"/>
                <a:gd name="connsiteX1" fmla="*/ 187778 w 228600"/>
                <a:gd name="connsiteY1" fmla="*/ 216353 h 269421"/>
                <a:gd name="connsiteX2" fmla="*/ 0 w 228600"/>
                <a:gd name="connsiteY2" fmla="*/ 269421 h 269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69421">
                  <a:moveTo>
                    <a:pt x="228600" y="0"/>
                  </a:moveTo>
                  <a:cubicBezTo>
                    <a:pt x="227239" y="85725"/>
                    <a:pt x="225878" y="171450"/>
                    <a:pt x="187778" y="216353"/>
                  </a:cubicBezTo>
                  <a:cubicBezTo>
                    <a:pt x="149678" y="261256"/>
                    <a:pt x="74839" y="265338"/>
                    <a:pt x="0" y="269421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2762366" y="2204591"/>
              <a:ext cx="448166" cy="1025582"/>
            </a:xfrm>
            <a:custGeom>
              <a:avLst/>
              <a:gdLst>
                <a:gd name="connsiteX0" fmla="*/ 0 w 457200"/>
                <a:gd name="connsiteY0" fmla="*/ 0 h 1143000"/>
                <a:gd name="connsiteX1" fmla="*/ 375557 w 457200"/>
                <a:gd name="connsiteY1" fmla="*/ 265339 h 1143000"/>
                <a:gd name="connsiteX2" fmla="*/ 457200 w 457200"/>
                <a:gd name="connsiteY2" fmla="*/ 114300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200" h="1143000">
                  <a:moveTo>
                    <a:pt x="0" y="0"/>
                  </a:moveTo>
                  <a:cubicBezTo>
                    <a:pt x="149678" y="37419"/>
                    <a:pt x="299357" y="74839"/>
                    <a:pt x="375557" y="265339"/>
                  </a:cubicBezTo>
                  <a:cubicBezTo>
                    <a:pt x="451757" y="455839"/>
                    <a:pt x="454478" y="799419"/>
                    <a:pt x="457200" y="11430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178" y="4738778"/>
            <a:ext cx="2374290" cy="5117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모서리가 둥근 직사각형 15"/>
          <p:cNvSpPr/>
          <p:nvPr/>
        </p:nvSpPr>
        <p:spPr>
          <a:xfrm>
            <a:off x="1325490" y="5751588"/>
            <a:ext cx="3741490" cy="677585"/>
          </a:xfrm>
          <a:prstGeom prst="roundRect">
            <a:avLst>
              <a:gd name="adj" fmla="val 8379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>
                <a:solidFill>
                  <a:srgbClr val="002060"/>
                </a:solidFill>
              </a:rPr>
              <a:t>&lt;label&gt;</a:t>
            </a:r>
          </a:p>
          <a:p>
            <a:pPr defTabSz="180000"/>
            <a:r>
              <a:rPr lang="en-US" altLang="ko-KR" sz="1200" dirty="0">
                <a:solidFill>
                  <a:srgbClr val="002060"/>
                </a:solidFill>
              </a:rPr>
              <a:t>	</a:t>
            </a:r>
            <a:r>
              <a:rPr lang="ko-KR" altLang="en-US" sz="1200" dirty="0">
                <a:solidFill>
                  <a:srgbClr val="002060"/>
                </a:solidFill>
              </a:rPr>
              <a:t>이름</a:t>
            </a:r>
            <a:r>
              <a:rPr lang="en-US" altLang="ko-KR" sz="1200" dirty="0">
                <a:solidFill>
                  <a:srgbClr val="002060"/>
                </a:solidFill>
              </a:rPr>
              <a:t> : &lt;input type="text" placeholder="Elvis"&gt;</a:t>
            </a:r>
          </a:p>
          <a:p>
            <a:pPr defTabSz="180000"/>
            <a:r>
              <a:rPr lang="en-US" altLang="ko-KR" sz="1200" dirty="0">
                <a:solidFill>
                  <a:srgbClr val="002060"/>
                </a:solidFill>
              </a:rPr>
              <a:t>&lt;/label&gt;</a:t>
            </a:r>
            <a:endParaRPr lang="ko-KR" altLang="en-US" sz="1200" dirty="0">
              <a:solidFill>
                <a:srgbClr val="00206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325490" y="4679534"/>
            <a:ext cx="3741490" cy="847070"/>
          </a:xfrm>
          <a:prstGeom prst="roundRect">
            <a:avLst>
              <a:gd name="adj" fmla="val 4679"/>
            </a:avLst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input[type=text] {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border : 2px solid </a:t>
            </a:r>
            <a:r>
              <a:rPr lang="en-US" altLang="ko-KR" sz="1200" b="1" dirty="0" err="1"/>
              <a:t>skyblue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b="1" dirty="0"/>
              <a:t>	border-radius : 5px;</a:t>
            </a:r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4154156" y="4402535"/>
            <a:ext cx="8691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C00000"/>
                </a:solidFill>
              </a:rPr>
              <a:t>CSS </a:t>
            </a:r>
            <a:r>
              <a:rPr lang="ko-KR" altLang="en-US" sz="1050" dirty="0">
                <a:solidFill>
                  <a:srgbClr val="C00000"/>
                </a:solidFill>
              </a:rPr>
              <a:t>스타일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59359" y="5512138"/>
            <a:ext cx="9076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C00000"/>
                </a:solidFill>
              </a:rPr>
              <a:t>HTML </a:t>
            </a:r>
            <a:r>
              <a:rPr lang="ko-KR" altLang="en-US" sz="1050" dirty="0">
                <a:solidFill>
                  <a:srgbClr val="C00000"/>
                </a:solidFill>
              </a:rPr>
              <a:t>코드</a:t>
            </a:r>
            <a:r>
              <a:rPr lang="en-US" altLang="ko-KR" sz="1050" dirty="0">
                <a:solidFill>
                  <a:srgbClr val="C00000"/>
                </a:solidFill>
              </a:rPr>
              <a:t> </a:t>
            </a:r>
            <a:endParaRPr lang="ko-KR" altLang="en-US" sz="1050" dirty="0">
              <a:solidFill>
                <a:srgbClr val="C0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193712" y="5470336"/>
            <a:ext cx="1526307" cy="35762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2px </a:t>
            </a:r>
            <a:r>
              <a:rPr lang="ko-KR" altLang="en-US" sz="1000" dirty="0">
                <a:solidFill>
                  <a:schemeClr val="tx1"/>
                </a:solidFill>
              </a:rPr>
              <a:t>두께의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둥근 모서리 테두리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8" name="자유형 27"/>
          <p:cNvSpPr/>
          <p:nvPr/>
        </p:nvSpPr>
        <p:spPr>
          <a:xfrm flipV="1">
            <a:off x="6804248" y="5013176"/>
            <a:ext cx="72008" cy="432048"/>
          </a:xfrm>
          <a:custGeom>
            <a:avLst/>
            <a:gdLst>
              <a:gd name="connsiteX0" fmla="*/ 228600 w 228600"/>
              <a:gd name="connsiteY0" fmla="*/ 0 h 269421"/>
              <a:gd name="connsiteX1" fmla="*/ 187778 w 228600"/>
              <a:gd name="connsiteY1" fmla="*/ 216353 h 269421"/>
              <a:gd name="connsiteX2" fmla="*/ 0 w 228600"/>
              <a:gd name="connsiteY2" fmla="*/ 269421 h 26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269421">
                <a:moveTo>
                  <a:pt x="228600" y="0"/>
                </a:moveTo>
                <a:cubicBezTo>
                  <a:pt x="227239" y="85725"/>
                  <a:pt x="225878" y="171450"/>
                  <a:pt x="187778" y="216353"/>
                </a:cubicBezTo>
                <a:cubicBezTo>
                  <a:pt x="149678" y="261256"/>
                  <a:pt x="74839" y="265338"/>
                  <a:pt x="0" y="269421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453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0496FE-8CA5-470A-B8D8-12DE36F8DFA6}"/>
              </a:ext>
            </a:extLst>
          </p:cNvPr>
          <p:cNvSpPr txBox="1"/>
          <p:nvPr/>
        </p:nvSpPr>
        <p:spPr>
          <a:xfrm>
            <a:off x="645783" y="924900"/>
            <a:ext cx="1702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학습 내용</a:t>
            </a: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9438540D-188C-46DD-928B-E5BF075D7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352" y="1053617"/>
            <a:ext cx="367597" cy="294886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A49F8D73-37EF-4EB9-9C01-92825C6862E6}"/>
              </a:ext>
            </a:extLst>
          </p:cNvPr>
          <p:cNvGrpSpPr/>
          <p:nvPr/>
        </p:nvGrpSpPr>
        <p:grpSpPr>
          <a:xfrm>
            <a:off x="2182730" y="1370608"/>
            <a:ext cx="136418" cy="205372"/>
            <a:chOff x="2521027" y="459610"/>
            <a:chExt cx="136418" cy="205372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6309AC39-4025-48D4-9F0E-EBA5B590BF53}"/>
                </a:ext>
              </a:extLst>
            </p:cNvPr>
            <p:cNvSpPr/>
            <p:nvPr/>
          </p:nvSpPr>
          <p:spPr>
            <a:xfrm rot="1663842">
              <a:off x="2521027" y="459610"/>
              <a:ext cx="72008" cy="205372"/>
            </a:xfrm>
            <a:prstGeom prst="roundRect">
              <a:avLst>
                <a:gd name="adj" fmla="val 50000"/>
              </a:avLst>
            </a:prstGeom>
            <a:solidFill>
              <a:srgbClr val="1A65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BIZforSMEsgo M" panose="02020603020101020101" pitchFamily="18" charset="-127"/>
                <a:ea typeface="KBIZforSMEsgo M" panose="02020603020101020101" pitchFamily="18" charset="-127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9CB3EEB-E73C-465A-A626-9D6E68E40603}"/>
                </a:ext>
              </a:extLst>
            </p:cNvPr>
            <p:cNvSpPr/>
            <p:nvPr/>
          </p:nvSpPr>
          <p:spPr>
            <a:xfrm rot="1663842">
              <a:off x="2585437" y="459610"/>
              <a:ext cx="72008" cy="205372"/>
            </a:xfrm>
            <a:prstGeom prst="roundRect">
              <a:avLst>
                <a:gd name="adj" fmla="val 50000"/>
              </a:avLst>
            </a:prstGeom>
            <a:solidFill>
              <a:srgbClr val="3CA7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BIZforSMEsgo M" panose="02020603020101020101" pitchFamily="18" charset="-127"/>
                <a:ea typeface="KBIZforSMEsgo M" panose="02020603020101020101" pitchFamily="18" charset="-127"/>
              </a:endParaRPr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657E617-7DAF-4752-B285-287C6E517A66}"/>
              </a:ext>
            </a:extLst>
          </p:cNvPr>
          <p:cNvCxnSpPr>
            <a:cxnSpLocks/>
          </p:cNvCxnSpPr>
          <p:nvPr/>
        </p:nvCxnSpPr>
        <p:spPr>
          <a:xfrm>
            <a:off x="1" y="1456650"/>
            <a:ext cx="2186865" cy="0"/>
          </a:xfrm>
          <a:prstGeom prst="line">
            <a:avLst/>
          </a:prstGeom>
          <a:ln w="19050">
            <a:solidFill>
              <a:srgbClr val="1A65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E9893F5-BC04-464A-9F6B-5F012B89C03A}"/>
              </a:ext>
            </a:extLst>
          </p:cNvPr>
          <p:cNvSpPr/>
          <p:nvPr/>
        </p:nvSpPr>
        <p:spPr>
          <a:xfrm>
            <a:off x="1097795" y="1682142"/>
            <a:ext cx="55595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BIZforSMEsgo M" panose="02020603020101020101" pitchFamily="18" charset="-127"/>
                <a:ea typeface="KBIZforSMEsgo M" panose="02020603020101020101" pitchFamily="18" charset="-127"/>
              </a:rPr>
              <a:t>CSS3</a:t>
            </a:r>
            <a:r>
              <a:rPr lang="ko-KR" altLang="en-US" sz="2400" dirty="0">
                <a:solidFill>
                  <a:schemeClr val="bg1"/>
                </a:solidFill>
                <a:latin typeface="KBIZforSMEsgo M" panose="02020603020101020101" pitchFamily="18" charset="-127"/>
                <a:ea typeface="KBIZforSMEsgo M" panose="02020603020101020101" pitchFamily="18" charset="-127"/>
              </a:rPr>
              <a:t>로 </a:t>
            </a:r>
            <a:r>
              <a:rPr lang="en-US" altLang="ko-KR" sz="2400" dirty="0">
                <a:solidFill>
                  <a:schemeClr val="bg1"/>
                </a:solidFill>
                <a:latin typeface="KBIZforSMEsgo M" panose="02020603020101020101" pitchFamily="18" charset="-127"/>
                <a:ea typeface="KBIZforSMEsgo M" panose="02020603020101020101" pitchFamily="18" charset="-127"/>
              </a:rPr>
              <a:t>HTML </a:t>
            </a:r>
            <a:r>
              <a:rPr lang="ko-KR" altLang="en-US" sz="2400" dirty="0">
                <a:solidFill>
                  <a:schemeClr val="bg1"/>
                </a:solidFill>
                <a:latin typeface="KBIZforSMEsgo M" panose="02020603020101020101" pitchFamily="18" charset="-127"/>
                <a:ea typeface="KBIZforSMEsgo M" panose="02020603020101020101" pitchFamily="18" charset="-127"/>
              </a:rPr>
              <a:t>태그가 출력되는 위치 설정</a:t>
            </a:r>
            <a:endParaRPr lang="en-US" altLang="ko-KR" sz="2400" dirty="0">
              <a:solidFill>
                <a:schemeClr val="bg1"/>
              </a:solidFill>
              <a:latin typeface="KBIZforSMEsgo M" panose="02020603020101020101" pitchFamily="18" charset="-127"/>
              <a:ea typeface="KBIZforSMEsgo M" panose="0202060302010102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73090BD-62AA-4C5A-A05C-9E216065725A}"/>
              </a:ext>
            </a:extLst>
          </p:cNvPr>
          <p:cNvGrpSpPr/>
          <p:nvPr/>
        </p:nvGrpSpPr>
        <p:grpSpPr>
          <a:xfrm>
            <a:off x="755576" y="1692294"/>
            <a:ext cx="342156" cy="430887"/>
            <a:chOff x="206522" y="1337080"/>
            <a:chExt cx="342156" cy="430887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8499638D-2A8B-4ADA-988F-05393D916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793" y="1395434"/>
              <a:ext cx="337885" cy="306792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A0D533E-2355-4E1A-BB6E-4179497AF22D}"/>
                </a:ext>
              </a:extLst>
            </p:cNvPr>
            <p:cNvSpPr/>
            <p:nvPr/>
          </p:nvSpPr>
          <p:spPr>
            <a:xfrm>
              <a:off x="206522" y="1337080"/>
              <a:ext cx="319318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200" dirty="0">
                  <a:solidFill>
                    <a:schemeClr val="bg1"/>
                  </a:solidFill>
                  <a:latin typeface="KBIZforSMEsgo M" panose="02020603020101020101" pitchFamily="18" charset="-127"/>
                  <a:ea typeface="KBIZforSMEsgo M" panose="02020603020101020101" pitchFamily="18" charset="-127"/>
                </a:rPr>
                <a:t>1</a:t>
              </a:r>
              <a:endParaRPr lang="ko-KR" altLang="en-US" sz="2200" dirty="0">
                <a:solidFill>
                  <a:schemeClr val="bg1"/>
                </a:solidFill>
                <a:latin typeface="KBIZforSMEsgo M" panose="02020603020101020101" pitchFamily="18" charset="-127"/>
                <a:ea typeface="KBIZforSMEsgo M" panose="02020603020101020101" pitchFamily="18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E8F1B26-7D64-4B9C-8080-BE7D15FD9D72}"/>
              </a:ext>
            </a:extLst>
          </p:cNvPr>
          <p:cNvSpPr/>
          <p:nvPr/>
        </p:nvSpPr>
        <p:spPr>
          <a:xfrm>
            <a:off x="1097795" y="2237862"/>
            <a:ext cx="31470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BIZforSMEsgo M" panose="02020603020101020101" pitchFamily="18" charset="-127"/>
                <a:ea typeface="KBIZforSMEsgo M" panose="02020603020101020101" pitchFamily="18" charset="-127"/>
              </a:rPr>
              <a:t>CSS3</a:t>
            </a:r>
            <a:r>
              <a:rPr lang="ko-KR" altLang="en-US" sz="2400" dirty="0">
                <a:solidFill>
                  <a:schemeClr val="bg1"/>
                </a:solidFill>
                <a:latin typeface="KBIZforSMEsgo M" panose="02020603020101020101" pitchFamily="18" charset="-127"/>
                <a:ea typeface="KBIZforSMEsgo M" panose="02020603020101020101" pitchFamily="18" charset="-127"/>
              </a:rPr>
              <a:t>로 리스트 꾸미기 </a:t>
            </a:r>
            <a:endParaRPr lang="en-US" altLang="ko-KR" sz="2400" dirty="0">
              <a:solidFill>
                <a:schemeClr val="bg1"/>
              </a:solidFill>
              <a:latin typeface="KBIZforSMEsgo M" panose="02020603020101020101" pitchFamily="18" charset="-127"/>
              <a:ea typeface="KBIZforSMEsgo M" panose="0202060302010102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F9D1E3E-34C2-4D99-A36B-4B6BE159A5F3}"/>
              </a:ext>
            </a:extLst>
          </p:cNvPr>
          <p:cNvGrpSpPr/>
          <p:nvPr/>
        </p:nvGrpSpPr>
        <p:grpSpPr>
          <a:xfrm>
            <a:off x="755576" y="2248014"/>
            <a:ext cx="357790" cy="430887"/>
            <a:chOff x="206522" y="1337080"/>
            <a:chExt cx="357790" cy="430887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4B06F8C-10F4-498C-B6F9-634364CF3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793" y="1395434"/>
              <a:ext cx="337885" cy="306792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1C45E89-5A41-432C-B427-43C754FDEE23}"/>
                </a:ext>
              </a:extLst>
            </p:cNvPr>
            <p:cNvSpPr/>
            <p:nvPr/>
          </p:nvSpPr>
          <p:spPr>
            <a:xfrm>
              <a:off x="206522" y="1337080"/>
              <a:ext cx="357790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200" dirty="0">
                  <a:solidFill>
                    <a:schemeClr val="bg1"/>
                  </a:solidFill>
                  <a:latin typeface="KBIZforSMEsgo M" panose="02020603020101020101" pitchFamily="18" charset="-127"/>
                  <a:ea typeface="KBIZforSMEsgo M" panose="02020603020101020101" pitchFamily="18" charset="-127"/>
                </a:rPr>
                <a:t>2</a:t>
              </a:r>
              <a:endParaRPr lang="ko-KR" altLang="en-US" sz="2200" dirty="0">
                <a:solidFill>
                  <a:schemeClr val="bg1"/>
                </a:solidFill>
                <a:latin typeface="KBIZforSMEsgo M" panose="02020603020101020101" pitchFamily="18" charset="-127"/>
                <a:ea typeface="KBIZforSMEsgo M" panose="02020603020101020101" pitchFamily="18" charset="-127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FA48855-8E18-4BF2-9785-ACA9A2F54871}"/>
              </a:ext>
            </a:extLst>
          </p:cNvPr>
          <p:cNvSpPr/>
          <p:nvPr/>
        </p:nvSpPr>
        <p:spPr>
          <a:xfrm>
            <a:off x="1097796" y="2793582"/>
            <a:ext cx="24625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BIZforSMEsgo M" panose="02020603020101020101" pitchFamily="18" charset="-127"/>
                <a:ea typeface="KBIZforSMEsgo M" panose="02020603020101020101" pitchFamily="18" charset="-127"/>
              </a:rPr>
              <a:t>CSS3</a:t>
            </a:r>
            <a:r>
              <a:rPr lang="ko-KR" altLang="en-US" sz="2400" dirty="0">
                <a:solidFill>
                  <a:schemeClr val="bg1"/>
                </a:solidFill>
                <a:latin typeface="KBIZforSMEsgo M" panose="02020603020101020101" pitchFamily="18" charset="-127"/>
                <a:ea typeface="KBIZforSMEsgo M" panose="02020603020101020101" pitchFamily="18" charset="-127"/>
              </a:rPr>
              <a:t>로 표 꾸미기</a:t>
            </a:r>
            <a:endParaRPr lang="en-US" altLang="ko-KR" sz="2400" dirty="0">
              <a:solidFill>
                <a:schemeClr val="bg1"/>
              </a:solidFill>
              <a:latin typeface="KBIZforSMEsgo M" panose="02020603020101020101" pitchFamily="18" charset="-127"/>
              <a:ea typeface="KBIZforSMEsgo M" panose="02020603020101020101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4D40204-3916-490B-8600-8CD179164872}"/>
              </a:ext>
            </a:extLst>
          </p:cNvPr>
          <p:cNvGrpSpPr/>
          <p:nvPr/>
        </p:nvGrpSpPr>
        <p:grpSpPr>
          <a:xfrm>
            <a:off x="755576" y="2803734"/>
            <a:ext cx="357790" cy="430887"/>
            <a:chOff x="206522" y="1337080"/>
            <a:chExt cx="357790" cy="430887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34D79E65-26FE-4EC5-A20E-0FC96A97F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793" y="1395434"/>
              <a:ext cx="337885" cy="306792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8E18B95-26B2-48EF-8EAD-954BD0B313F7}"/>
                </a:ext>
              </a:extLst>
            </p:cNvPr>
            <p:cNvSpPr/>
            <p:nvPr/>
          </p:nvSpPr>
          <p:spPr>
            <a:xfrm>
              <a:off x="206522" y="1337080"/>
              <a:ext cx="357790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200" dirty="0">
                  <a:solidFill>
                    <a:schemeClr val="bg1"/>
                  </a:solidFill>
                  <a:latin typeface="KBIZforSMEsgo M" panose="02020603020101020101" pitchFamily="18" charset="-127"/>
                  <a:ea typeface="KBIZforSMEsgo M" panose="02020603020101020101" pitchFamily="18" charset="-127"/>
                </a:rPr>
                <a:t>3</a:t>
              </a:r>
              <a:endParaRPr lang="ko-KR" altLang="en-US" sz="2200" dirty="0">
                <a:solidFill>
                  <a:schemeClr val="bg1"/>
                </a:solidFill>
                <a:latin typeface="KBIZforSMEsgo M" panose="02020603020101020101" pitchFamily="18" charset="-127"/>
                <a:ea typeface="KBIZforSMEsgo M" panose="02020603020101020101" pitchFamily="18" charset="-127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7A6375C-7AE8-456D-A8E9-FD03F34FE7BF}"/>
              </a:ext>
            </a:extLst>
          </p:cNvPr>
          <p:cNvSpPr/>
          <p:nvPr/>
        </p:nvSpPr>
        <p:spPr>
          <a:xfrm>
            <a:off x="1097795" y="3349302"/>
            <a:ext cx="47387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BIZforSMEsgo M" panose="02020603020101020101" pitchFamily="18" charset="-127"/>
                <a:ea typeface="KBIZforSMEsgo M" panose="02020603020101020101" pitchFamily="18" charset="-127"/>
              </a:rPr>
              <a:t>CSS3</a:t>
            </a:r>
            <a:r>
              <a:rPr lang="ko-KR" altLang="en-US" sz="2400" dirty="0">
                <a:solidFill>
                  <a:schemeClr val="bg1"/>
                </a:solidFill>
                <a:latin typeface="KBIZforSMEsgo M" panose="02020603020101020101" pitchFamily="18" charset="-127"/>
                <a:ea typeface="KBIZforSMEsgo M" panose="02020603020101020101" pitchFamily="18" charset="-127"/>
              </a:rPr>
              <a:t>로 폼 작성 </a:t>
            </a:r>
            <a:r>
              <a:rPr lang="en-US" altLang="ko-KR" sz="2400" dirty="0">
                <a:solidFill>
                  <a:schemeClr val="bg1"/>
                </a:solidFill>
                <a:latin typeface="KBIZforSMEsgo M" panose="02020603020101020101" pitchFamily="18" charset="-127"/>
                <a:ea typeface="KBIZforSMEsgo M" panose="02020603020101020101" pitchFamily="18" charset="-127"/>
              </a:rPr>
              <a:t>+</a:t>
            </a:r>
            <a:r>
              <a:rPr lang="ko-KR" altLang="en-US" sz="2400" dirty="0">
                <a:solidFill>
                  <a:schemeClr val="bg1"/>
                </a:solidFill>
                <a:latin typeface="KBIZforSMEsgo M" panose="02020603020101020101" pitchFamily="18" charset="-127"/>
                <a:ea typeface="KBIZforSMEsgo M" panose="02020603020101020101" pitchFamily="18" charset="-127"/>
              </a:rPr>
              <a:t> 사용자 입력 대응</a:t>
            </a:r>
            <a:endParaRPr lang="en-US" altLang="ko-KR" sz="2400" dirty="0">
              <a:solidFill>
                <a:schemeClr val="bg1"/>
              </a:solidFill>
              <a:latin typeface="KBIZforSMEsgo M" panose="02020603020101020101" pitchFamily="18" charset="-127"/>
              <a:ea typeface="KBIZforSMEsgo M" panose="02020603020101020101" pitchFamily="18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2F9BC10-3F1F-4036-8576-C1AF1E909078}"/>
              </a:ext>
            </a:extLst>
          </p:cNvPr>
          <p:cNvGrpSpPr/>
          <p:nvPr/>
        </p:nvGrpSpPr>
        <p:grpSpPr>
          <a:xfrm>
            <a:off x="755576" y="3359454"/>
            <a:ext cx="357790" cy="430887"/>
            <a:chOff x="206522" y="1337080"/>
            <a:chExt cx="357790" cy="430887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C4A0456C-ADC7-4079-8CE7-78E3B6782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793" y="1395434"/>
              <a:ext cx="337885" cy="306792"/>
            </a:xfrm>
            <a:prstGeom prst="rect">
              <a:avLst/>
            </a:prstGeom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A5C6C86-F124-44D7-99BF-782A28312794}"/>
                </a:ext>
              </a:extLst>
            </p:cNvPr>
            <p:cNvSpPr/>
            <p:nvPr/>
          </p:nvSpPr>
          <p:spPr>
            <a:xfrm>
              <a:off x="206522" y="1337080"/>
              <a:ext cx="357790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200" dirty="0">
                  <a:solidFill>
                    <a:schemeClr val="bg1"/>
                  </a:solidFill>
                  <a:latin typeface="KBIZforSMEsgo M" panose="02020603020101020101" pitchFamily="18" charset="-127"/>
                  <a:ea typeface="KBIZforSMEsgo M" panose="02020603020101020101" pitchFamily="18" charset="-127"/>
                </a:rPr>
                <a:t>4</a:t>
              </a:r>
              <a:endParaRPr lang="ko-KR" altLang="en-US" sz="2200" dirty="0">
                <a:solidFill>
                  <a:schemeClr val="bg1"/>
                </a:solidFill>
                <a:latin typeface="KBIZforSMEsgo M" panose="02020603020101020101" pitchFamily="18" charset="-127"/>
                <a:ea typeface="KBIZforSMEsgo M" panose="02020603020101020101" pitchFamily="18" charset="-127"/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20EFA18-1B65-4F67-BAAF-72959BE2D850}"/>
              </a:ext>
            </a:extLst>
          </p:cNvPr>
          <p:cNvSpPr/>
          <p:nvPr/>
        </p:nvSpPr>
        <p:spPr>
          <a:xfrm>
            <a:off x="1094770" y="3905541"/>
            <a:ext cx="27013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BIZforSMEsgo M" panose="02020603020101020101" pitchFamily="18" charset="-127"/>
                <a:ea typeface="KBIZforSMEsgo M" panose="02020603020101020101" pitchFamily="18" charset="-127"/>
              </a:rPr>
              <a:t>CSS3</a:t>
            </a:r>
            <a:r>
              <a:rPr lang="ko-KR" altLang="en-US" sz="2400" dirty="0">
                <a:solidFill>
                  <a:schemeClr val="bg1"/>
                </a:solidFill>
                <a:latin typeface="KBIZforSMEsgo M" panose="02020603020101020101" pitchFamily="18" charset="-127"/>
                <a:ea typeface="KBIZforSMEsgo M" panose="02020603020101020101" pitchFamily="18" charset="-127"/>
              </a:rPr>
              <a:t>로 애니메이션</a:t>
            </a:r>
            <a:endParaRPr lang="en-US" altLang="ko-KR" sz="2400" dirty="0">
              <a:solidFill>
                <a:schemeClr val="bg1"/>
              </a:solidFill>
              <a:latin typeface="KBIZforSMEsgo M" panose="02020603020101020101" pitchFamily="18" charset="-127"/>
              <a:ea typeface="KBIZforSMEsgo M" panose="02020603020101020101" pitchFamily="18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89E1F98-905E-418F-9E6A-7A84EF462E4A}"/>
              </a:ext>
            </a:extLst>
          </p:cNvPr>
          <p:cNvGrpSpPr/>
          <p:nvPr/>
        </p:nvGrpSpPr>
        <p:grpSpPr>
          <a:xfrm>
            <a:off x="752550" y="3915693"/>
            <a:ext cx="357790" cy="430887"/>
            <a:chOff x="206522" y="1337080"/>
            <a:chExt cx="357790" cy="430887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22F8DCBF-8282-4C35-888E-E2FC38466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793" y="1395434"/>
              <a:ext cx="337885" cy="306792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193DEEB-F9E6-42FC-A199-E032D49FCBB9}"/>
                </a:ext>
              </a:extLst>
            </p:cNvPr>
            <p:cNvSpPr/>
            <p:nvPr/>
          </p:nvSpPr>
          <p:spPr>
            <a:xfrm>
              <a:off x="206522" y="1337080"/>
              <a:ext cx="357790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200" dirty="0">
                  <a:solidFill>
                    <a:schemeClr val="bg1"/>
                  </a:solidFill>
                  <a:latin typeface="KBIZforSMEsgo M" panose="02020603020101020101" pitchFamily="18" charset="-127"/>
                  <a:ea typeface="KBIZforSMEsgo M" panose="02020603020101020101" pitchFamily="18" charset="-127"/>
                </a:rPr>
                <a:t>5</a:t>
              </a:r>
              <a:endParaRPr lang="ko-KR" altLang="en-US" sz="2200" dirty="0">
                <a:solidFill>
                  <a:schemeClr val="bg1"/>
                </a:solidFill>
                <a:latin typeface="KBIZforSMEsgo M" panose="02020603020101020101" pitchFamily="18" charset="-127"/>
                <a:ea typeface="KBIZforSMEsgo M" panose="02020603020101020101" pitchFamily="18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1446866-EEB1-46D4-A0E4-6D1E4CF6119F}"/>
              </a:ext>
            </a:extLst>
          </p:cNvPr>
          <p:cNvGrpSpPr/>
          <p:nvPr/>
        </p:nvGrpSpPr>
        <p:grpSpPr>
          <a:xfrm>
            <a:off x="752550" y="4471413"/>
            <a:ext cx="357790" cy="430887"/>
            <a:chOff x="206522" y="1337080"/>
            <a:chExt cx="357790" cy="430887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6DCADD6-C145-4754-B345-D4115DE81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793" y="1395434"/>
              <a:ext cx="337885" cy="306792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6340625-B72A-428F-8B96-E3668845B639}"/>
                </a:ext>
              </a:extLst>
            </p:cNvPr>
            <p:cNvSpPr/>
            <p:nvPr/>
          </p:nvSpPr>
          <p:spPr>
            <a:xfrm>
              <a:off x="206522" y="1337080"/>
              <a:ext cx="357790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200" dirty="0">
                  <a:solidFill>
                    <a:schemeClr val="bg1"/>
                  </a:solidFill>
                  <a:latin typeface="KBIZforSMEsgo M" panose="02020603020101020101" pitchFamily="18" charset="-127"/>
                  <a:ea typeface="KBIZforSMEsgo M" panose="02020603020101020101" pitchFamily="18" charset="-127"/>
                </a:rPr>
                <a:t>6</a:t>
              </a:r>
              <a:endParaRPr lang="ko-KR" altLang="en-US" sz="2200" dirty="0">
                <a:solidFill>
                  <a:schemeClr val="bg1"/>
                </a:solidFill>
                <a:latin typeface="KBIZforSMEsgo M" panose="02020603020101020101" pitchFamily="18" charset="-127"/>
                <a:ea typeface="KBIZforSMEsgo M" panose="02020603020101020101" pitchFamily="18" charset="-127"/>
              </a:endParaRPr>
            </a:p>
          </p:txBody>
        </p:sp>
      </p:grpSp>
      <p:sp>
        <p:nvSpPr>
          <p:cNvPr id="44" name="직사각형 39">
            <a:extLst>
              <a:ext uri="{FF2B5EF4-FFF2-40B4-BE49-F238E27FC236}">
                <a16:creationId xmlns:a16="http://schemas.microsoft.com/office/drawing/2014/main" id="{AF93B0FE-5057-1847-85FC-5B0C0A5C8830}"/>
              </a:ext>
            </a:extLst>
          </p:cNvPr>
          <p:cNvSpPr/>
          <p:nvPr/>
        </p:nvSpPr>
        <p:spPr>
          <a:xfrm>
            <a:off x="1110340" y="5090410"/>
            <a:ext cx="42361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BIZforSMEsgo M" panose="02020603020101020101" pitchFamily="18" charset="-127"/>
                <a:ea typeface="KBIZforSMEsgo M" panose="02020603020101020101" pitchFamily="18" charset="-127"/>
              </a:rPr>
              <a:t>CSS3</a:t>
            </a:r>
            <a:r>
              <a:rPr lang="ko-KR" altLang="en-US" sz="2400" dirty="0">
                <a:solidFill>
                  <a:schemeClr val="bg1"/>
                </a:solidFill>
                <a:latin typeface="KBIZforSMEsgo M" panose="02020603020101020101" pitchFamily="18" charset="-127"/>
                <a:ea typeface="KBIZforSMEsgo M" panose="02020603020101020101" pitchFamily="18" charset="-127"/>
              </a:rPr>
              <a:t>로 변환</a:t>
            </a:r>
            <a:r>
              <a:rPr lang="en-US" altLang="ko-KR" sz="2400" dirty="0">
                <a:solidFill>
                  <a:schemeClr val="bg1"/>
                </a:solidFill>
                <a:latin typeface="KBIZforSMEsgo M" panose="02020603020101020101" pitchFamily="18" charset="-127"/>
                <a:ea typeface="KBIZforSMEsgo M" panose="02020603020101020101" pitchFamily="18" charset="-127"/>
              </a:rPr>
              <a:t>(transform)</a:t>
            </a:r>
            <a:r>
              <a:rPr lang="ko-KR" altLang="en-US" sz="2400" dirty="0">
                <a:solidFill>
                  <a:schemeClr val="bg1"/>
                </a:solidFill>
                <a:latin typeface="KBIZforSMEsgo M" panose="02020603020101020101" pitchFamily="18" charset="-127"/>
                <a:ea typeface="KBIZforSMEsgo M" panose="02020603020101020101" pitchFamily="18" charset="-127"/>
              </a:rPr>
              <a:t> 효과</a:t>
            </a:r>
          </a:p>
        </p:txBody>
      </p:sp>
      <p:grpSp>
        <p:nvGrpSpPr>
          <p:cNvPr id="45" name="그룹 40">
            <a:extLst>
              <a:ext uri="{FF2B5EF4-FFF2-40B4-BE49-F238E27FC236}">
                <a16:creationId xmlns:a16="http://schemas.microsoft.com/office/drawing/2014/main" id="{602170A1-61AC-FF47-BE19-F74813E1C4DD}"/>
              </a:ext>
            </a:extLst>
          </p:cNvPr>
          <p:cNvGrpSpPr/>
          <p:nvPr/>
        </p:nvGrpSpPr>
        <p:grpSpPr>
          <a:xfrm>
            <a:off x="762286" y="5090410"/>
            <a:ext cx="357790" cy="430887"/>
            <a:chOff x="206522" y="1337080"/>
            <a:chExt cx="357790" cy="430887"/>
          </a:xfrm>
        </p:grpSpPr>
        <p:pic>
          <p:nvPicPr>
            <p:cNvPr id="46" name="그림 41">
              <a:extLst>
                <a:ext uri="{FF2B5EF4-FFF2-40B4-BE49-F238E27FC236}">
                  <a16:creationId xmlns:a16="http://schemas.microsoft.com/office/drawing/2014/main" id="{4AAF331F-1A6A-BE48-B558-667957699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793" y="1395434"/>
              <a:ext cx="337885" cy="306792"/>
            </a:xfrm>
            <a:prstGeom prst="rect">
              <a:avLst/>
            </a:prstGeom>
          </p:spPr>
        </p:pic>
        <p:sp>
          <p:nvSpPr>
            <p:cNvPr id="47" name="직사각형 42">
              <a:extLst>
                <a:ext uri="{FF2B5EF4-FFF2-40B4-BE49-F238E27FC236}">
                  <a16:creationId xmlns:a16="http://schemas.microsoft.com/office/drawing/2014/main" id="{90AEE881-3F2C-A84A-96AE-09B6A2EAF0D2}"/>
                </a:ext>
              </a:extLst>
            </p:cNvPr>
            <p:cNvSpPr/>
            <p:nvPr/>
          </p:nvSpPr>
          <p:spPr>
            <a:xfrm>
              <a:off x="206522" y="1337080"/>
              <a:ext cx="357790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200" dirty="0">
                  <a:solidFill>
                    <a:schemeClr val="bg1"/>
                  </a:solidFill>
                  <a:latin typeface="KBIZforSMEsgo M" panose="02020603020101020101" pitchFamily="18" charset="-127"/>
                  <a:ea typeface="KBIZforSMEsgo M" panose="02020603020101020101" pitchFamily="18" charset="-127"/>
                </a:rPr>
                <a:t>7</a:t>
              </a:r>
              <a:endParaRPr lang="ko-KR" altLang="en-US" sz="2200" dirty="0">
                <a:solidFill>
                  <a:schemeClr val="bg1"/>
                </a:solidFill>
                <a:latin typeface="KBIZforSMEsgo M" panose="02020603020101020101" pitchFamily="18" charset="-127"/>
                <a:ea typeface="KBIZforSMEsgo M" panose="02020603020101020101" pitchFamily="18" charset="-127"/>
              </a:endParaRPr>
            </a:p>
          </p:txBody>
        </p:sp>
      </p:grpSp>
      <p:sp>
        <p:nvSpPr>
          <p:cNvPr id="48" name="직사각형 39">
            <a:extLst>
              <a:ext uri="{FF2B5EF4-FFF2-40B4-BE49-F238E27FC236}">
                <a16:creationId xmlns:a16="http://schemas.microsoft.com/office/drawing/2014/main" id="{8B4AB215-BA26-0549-A384-4F28DF0D66D5}"/>
              </a:ext>
            </a:extLst>
          </p:cNvPr>
          <p:cNvSpPr/>
          <p:nvPr/>
        </p:nvSpPr>
        <p:spPr>
          <a:xfrm>
            <a:off x="1135273" y="4497975"/>
            <a:ext cx="42059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BIZforSMEsgo M" panose="02020603020101020101" pitchFamily="18" charset="-127"/>
                <a:ea typeface="KBIZforSMEsgo M" panose="02020603020101020101" pitchFamily="18" charset="-127"/>
              </a:rPr>
              <a:t>CSS3</a:t>
            </a:r>
            <a:r>
              <a:rPr lang="ko-KR" altLang="en-US" sz="2400" dirty="0">
                <a:solidFill>
                  <a:schemeClr val="bg1"/>
                </a:solidFill>
                <a:latin typeface="KBIZforSMEsgo M" panose="02020603020101020101" pitchFamily="18" charset="-127"/>
                <a:ea typeface="KBIZforSMEsgo M" panose="02020603020101020101" pitchFamily="18" charset="-127"/>
              </a:rPr>
              <a:t>로 전환</a:t>
            </a:r>
            <a:r>
              <a:rPr lang="en-US" altLang="ko-KR" sz="2400" dirty="0">
                <a:solidFill>
                  <a:schemeClr val="bg1"/>
                </a:solidFill>
                <a:latin typeface="KBIZforSMEsgo M" panose="02020603020101020101" pitchFamily="18" charset="-127"/>
                <a:ea typeface="KBIZforSMEsgo M" panose="02020603020101020101" pitchFamily="18" charset="-127"/>
              </a:rPr>
              <a:t>(transition)</a:t>
            </a:r>
            <a:r>
              <a:rPr lang="ko-KR" altLang="en-US" sz="2400" dirty="0">
                <a:solidFill>
                  <a:schemeClr val="bg1"/>
                </a:solidFill>
                <a:latin typeface="KBIZforSMEsgo M" panose="02020603020101020101" pitchFamily="18" charset="-127"/>
                <a:ea typeface="KBIZforSMEsgo M" panose="02020603020101020101" pitchFamily="18" charset="-127"/>
              </a:rPr>
              <a:t> 효과</a:t>
            </a:r>
          </a:p>
        </p:txBody>
      </p:sp>
    </p:spTree>
    <p:extLst>
      <p:ext uri="{BB962C8B-B14F-4D97-AF65-F5344CB8AC3E}">
        <p14:creationId xmlns:p14="http://schemas.microsoft.com/office/powerpoint/2010/main" val="17803435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폼 꾸미기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1082306" y="1590546"/>
            <a:ext cx="5713092" cy="4000066"/>
          </a:xfrm>
        </p:spPr>
        <p:txBody>
          <a:bodyPr>
            <a:normAutofit/>
          </a:bodyPr>
          <a:lstStyle/>
          <a:p>
            <a:pPr lvl="1"/>
            <a:r>
              <a:rPr lang="ko-KR" altLang="en-US" dirty="0"/>
              <a:t>폼</a:t>
            </a:r>
            <a:r>
              <a:rPr lang="en-US" altLang="ko-KR" dirty="0"/>
              <a:t> </a:t>
            </a:r>
            <a:r>
              <a:rPr lang="ko-KR" altLang="en-US" dirty="0"/>
              <a:t>요소에 마우스 처리</a:t>
            </a:r>
            <a:endParaRPr lang="en-US" altLang="ko-KR" dirty="0"/>
          </a:p>
          <a:p>
            <a:pPr lvl="2"/>
            <a:r>
              <a:rPr lang="ko-KR" altLang="en-US" dirty="0"/>
              <a:t>마우스가 올라올 때</a:t>
            </a:r>
            <a:r>
              <a:rPr lang="en-US" altLang="ko-KR" dirty="0"/>
              <a:t>, </a:t>
            </a:r>
            <a:r>
              <a:rPr lang="en-US" altLang="ko-KR" b="1" dirty="0"/>
              <a:t>:hover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포커스를 받을 때</a:t>
            </a:r>
            <a:r>
              <a:rPr lang="en-US" altLang="ko-KR" dirty="0"/>
              <a:t>, </a:t>
            </a:r>
            <a:r>
              <a:rPr lang="en-US" altLang="ko-KR" b="1" dirty="0"/>
              <a:t>:focus</a:t>
            </a:r>
            <a:endParaRPr lang="ko-KR" altLang="en-US" b="1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60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502538" y="4601726"/>
            <a:ext cx="6381830" cy="1842210"/>
            <a:chOff x="998482" y="4172569"/>
            <a:chExt cx="6381830" cy="184221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998482" y="4452530"/>
              <a:ext cx="2997454" cy="658832"/>
            </a:xfrm>
            <a:prstGeom prst="roundRect">
              <a:avLst>
                <a:gd name="adj" fmla="val 4679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b="1" dirty="0"/>
                <a:t>input[type=text]</a:t>
              </a:r>
              <a:r>
                <a:rPr lang="en-US" altLang="ko-KR" sz="1200" b="1" dirty="0">
                  <a:solidFill>
                    <a:srgbClr val="C00000"/>
                  </a:solidFill>
                </a:rPr>
                <a:t>:focus </a:t>
              </a:r>
              <a:r>
                <a:rPr lang="en-US" altLang="ko-KR" sz="1200" dirty="0"/>
                <a:t>{ 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b="1" dirty="0">
                  <a:solidFill>
                    <a:srgbClr val="C00000"/>
                  </a:solidFill>
                </a:rPr>
                <a:t>font-size : 120%; </a:t>
              </a:r>
            </a:p>
            <a:p>
              <a:pPr defTabSz="180000"/>
              <a:r>
                <a:rPr lang="en-US" altLang="ko-KR" sz="1200" dirty="0"/>
                <a:t>}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126787" y="4172569"/>
              <a:ext cx="8691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rgbClr val="C00000"/>
                  </a:solidFill>
                </a:rPr>
                <a:t>CSS </a:t>
              </a:r>
              <a:r>
                <a:rPr lang="ko-KR" altLang="en-US" sz="1050" dirty="0">
                  <a:solidFill>
                    <a:srgbClr val="C00000"/>
                  </a:solidFill>
                </a:rPr>
                <a:t>스타일</a:t>
              </a:r>
            </a:p>
          </p:txBody>
        </p:sp>
        <p:pic>
          <p:nvPicPr>
            <p:cNvPr id="614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2010" y="4345534"/>
              <a:ext cx="2950071" cy="452027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614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0241" y="5140104"/>
              <a:ext cx="2950071" cy="452027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3" name="아래쪽 화살표 12"/>
            <p:cNvSpPr/>
            <p:nvPr/>
          </p:nvSpPr>
          <p:spPr>
            <a:xfrm>
              <a:off x="5719961" y="4838177"/>
              <a:ext cx="167084" cy="282877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860032" y="5657153"/>
              <a:ext cx="2160240" cy="35762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마우스 클릭 시 포커스가 주어지며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</a:rPr>
                <a:t>글자 크기가 </a:t>
              </a:r>
              <a:r>
                <a:rPr lang="en-US" altLang="ko-KR" sz="1000" dirty="0">
                  <a:solidFill>
                    <a:schemeClr val="tx1"/>
                  </a:solidFill>
                </a:rPr>
                <a:t>120%</a:t>
              </a:r>
              <a:r>
                <a:rPr lang="ko-KR" altLang="en-US" sz="1000" dirty="0">
                  <a:solidFill>
                    <a:schemeClr val="tx1"/>
                  </a:solidFill>
                </a:rPr>
                <a:t>로 증가</a:t>
              </a:r>
            </a:p>
          </p:txBody>
        </p:sp>
        <p:sp>
          <p:nvSpPr>
            <p:cNvPr id="4" name="자유형 3"/>
            <p:cNvSpPr/>
            <p:nvPr/>
          </p:nvSpPr>
          <p:spPr>
            <a:xfrm>
              <a:off x="2505819" y="4788931"/>
              <a:ext cx="2584698" cy="455687"/>
            </a:xfrm>
            <a:custGeom>
              <a:avLst/>
              <a:gdLst>
                <a:gd name="connsiteX0" fmla="*/ 0 w 2288627"/>
                <a:gd name="connsiteY0" fmla="*/ 0 h 504825"/>
                <a:gd name="connsiteX1" fmla="*/ 1962150 w 2288627"/>
                <a:gd name="connsiteY1" fmla="*/ 171450 h 504825"/>
                <a:gd name="connsiteX2" fmla="*/ 2266950 w 2288627"/>
                <a:gd name="connsiteY2" fmla="*/ 504825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8627" h="504825">
                  <a:moveTo>
                    <a:pt x="0" y="0"/>
                  </a:moveTo>
                  <a:cubicBezTo>
                    <a:pt x="792162" y="43656"/>
                    <a:pt x="1584325" y="87313"/>
                    <a:pt x="1962150" y="171450"/>
                  </a:cubicBezTo>
                  <a:cubicBezTo>
                    <a:pt x="2339975" y="255587"/>
                    <a:pt x="2303462" y="380206"/>
                    <a:pt x="2266950" y="504825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502538" y="2058406"/>
            <a:ext cx="6714916" cy="1889799"/>
            <a:chOff x="926127" y="4493792"/>
            <a:chExt cx="6714916" cy="1889799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926127" y="4770791"/>
              <a:ext cx="2942164" cy="1223546"/>
            </a:xfrm>
            <a:prstGeom prst="roundRect">
              <a:avLst>
                <a:gd name="adj" fmla="val 4679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dirty="0"/>
                <a:t>input[type=text] { </a:t>
              </a:r>
            </a:p>
            <a:p>
              <a:pPr defTabSz="180000"/>
              <a:r>
                <a:rPr lang="en-US" altLang="ko-KR" sz="1200" dirty="0"/>
                <a:t>	color : red;</a:t>
              </a:r>
            </a:p>
            <a:p>
              <a:pPr defTabSz="180000"/>
              <a:r>
                <a:rPr lang="en-US" altLang="ko-KR" sz="1200" dirty="0"/>
                <a:t>}</a:t>
              </a:r>
              <a:endParaRPr lang="ko-KR" altLang="en-US" sz="1200" dirty="0"/>
            </a:p>
            <a:p>
              <a:pPr defTabSz="180000"/>
              <a:r>
                <a:rPr lang="en-US" altLang="ko-KR" sz="1200" b="1" dirty="0"/>
                <a:t>input[type=text]</a:t>
              </a:r>
              <a:r>
                <a:rPr lang="en-US" altLang="ko-KR" sz="1200" b="1" dirty="0">
                  <a:solidFill>
                    <a:srgbClr val="C00000"/>
                  </a:solidFill>
                </a:rPr>
                <a:t>:hover</a:t>
              </a:r>
              <a:r>
                <a:rPr lang="en-US" altLang="ko-KR" sz="1200" dirty="0">
                  <a:solidFill>
                    <a:srgbClr val="C00000"/>
                  </a:solidFill>
                </a:rPr>
                <a:t> </a:t>
              </a:r>
              <a:r>
                <a:rPr lang="en-US" altLang="ko-KR" sz="1200" dirty="0"/>
                <a:t>{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b="1" dirty="0">
                  <a:solidFill>
                    <a:srgbClr val="C00000"/>
                  </a:solidFill>
                </a:rPr>
                <a:t>background : </a:t>
              </a:r>
              <a:r>
                <a:rPr lang="en-US" altLang="ko-KR" sz="1200" b="1" dirty="0" err="1">
                  <a:solidFill>
                    <a:srgbClr val="C00000"/>
                  </a:solidFill>
                </a:rPr>
                <a:t>aliceblue</a:t>
              </a:r>
              <a:r>
                <a:rPr lang="en-US" altLang="ko-KR" sz="1200" b="1" dirty="0">
                  <a:solidFill>
                    <a:srgbClr val="C00000"/>
                  </a:solidFill>
                </a:rPr>
                <a:t>; </a:t>
              </a:r>
            </a:p>
            <a:p>
              <a:pPr defTabSz="180000"/>
              <a:r>
                <a:rPr lang="en-US" altLang="ko-KR" sz="1200" dirty="0"/>
                <a:t>}</a:t>
              </a:r>
              <a:endParaRPr lang="ko-KR" altLang="en-US" sz="1200" dirty="0"/>
            </a:p>
          </p:txBody>
        </p:sp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94" y="4642681"/>
              <a:ext cx="2214841" cy="471753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3004195" y="4493792"/>
              <a:ext cx="8691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rgbClr val="C00000"/>
                  </a:solidFill>
                </a:rPr>
                <a:t>CSS </a:t>
              </a:r>
              <a:r>
                <a:rPr lang="ko-KR" altLang="en-US" sz="1050" dirty="0">
                  <a:solidFill>
                    <a:srgbClr val="C00000"/>
                  </a:solidFill>
                </a:rPr>
                <a:t>스타일</a:t>
              </a:r>
            </a:p>
          </p:txBody>
        </p:sp>
        <p:sp>
          <p:nvSpPr>
            <p:cNvPr id="19" name="아래쪽 화살표 18"/>
            <p:cNvSpPr/>
            <p:nvPr/>
          </p:nvSpPr>
          <p:spPr>
            <a:xfrm>
              <a:off x="5611658" y="5163022"/>
              <a:ext cx="167084" cy="282877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1455" y="5477527"/>
              <a:ext cx="2214841" cy="471753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1" name="직사각형 20"/>
            <p:cNvSpPr/>
            <p:nvPr/>
          </p:nvSpPr>
          <p:spPr>
            <a:xfrm>
              <a:off x="4616707" y="6025965"/>
              <a:ext cx="3024336" cy="35762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마우스가 올라오면 입력 창이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aliceblue</a:t>
              </a:r>
              <a:r>
                <a:rPr lang="ko-KR" altLang="en-US" sz="1000" dirty="0">
                  <a:solidFill>
                    <a:schemeClr val="tx1"/>
                  </a:solidFill>
                </a:rPr>
                <a:t>로 변경</a:t>
              </a: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2943225" y="5657850"/>
              <a:ext cx="3076575" cy="305507"/>
            </a:xfrm>
            <a:custGeom>
              <a:avLst/>
              <a:gdLst>
                <a:gd name="connsiteX0" fmla="*/ 0 w 3076575"/>
                <a:gd name="connsiteY0" fmla="*/ 0 h 305507"/>
                <a:gd name="connsiteX1" fmla="*/ 1323975 w 3076575"/>
                <a:gd name="connsiteY1" fmla="*/ 104775 h 305507"/>
                <a:gd name="connsiteX2" fmla="*/ 2790825 w 3076575"/>
                <a:gd name="connsiteY2" fmla="*/ 304800 h 305507"/>
                <a:gd name="connsiteX3" fmla="*/ 3076575 w 3076575"/>
                <a:gd name="connsiteY3" fmla="*/ 28575 h 305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76575" h="305507">
                  <a:moveTo>
                    <a:pt x="0" y="0"/>
                  </a:moveTo>
                  <a:cubicBezTo>
                    <a:pt x="429419" y="26987"/>
                    <a:pt x="858838" y="53975"/>
                    <a:pt x="1323975" y="104775"/>
                  </a:cubicBezTo>
                  <a:cubicBezTo>
                    <a:pt x="1789112" y="155575"/>
                    <a:pt x="2498725" y="317500"/>
                    <a:pt x="2790825" y="304800"/>
                  </a:cubicBezTo>
                  <a:cubicBezTo>
                    <a:pt x="3082925" y="292100"/>
                    <a:pt x="3025775" y="155575"/>
                    <a:pt x="3076575" y="28575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A0D1D78-66FB-4B41-A338-90BF25691090}"/>
              </a:ext>
            </a:extLst>
          </p:cNvPr>
          <p:cNvSpPr txBox="1"/>
          <p:nvPr/>
        </p:nvSpPr>
        <p:spPr>
          <a:xfrm>
            <a:off x="444701" y="6100374"/>
            <a:ext cx="4176464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Focus -&gt; </a:t>
            </a:r>
            <a:r>
              <a:rPr lang="ko-KR" altLang="en-US" dirty="0" err="1"/>
              <a:t>입력난에</a:t>
            </a:r>
            <a:r>
              <a:rPr lang="ko-KR" altLang="en-US" dirty="0"/>
              <a:t> 클릭하는 경우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727007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504" y="1412776"/>
            <a:ext cx="5328592" cy="48628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>
                <a:solidFill>
                  <a:srgbClr val="002060"/>
                </a:solidFill>
              </a:rPr>
              <a:t>&lt;!DOCTYPE html&gt;</a:t>
            </a:r>
          </a:p>
          <a:p>
            <a:pPr defTabSz="180000"/>
            <a:r>
              <a:rPr lang="en-US" altLang="ko-KR" sz="1000" dirty="0">
                <a:solidFill>
                  <a:srgbClr val="002060"/>
                </a:solidFill>
              </a:rPr>
              <a:t>&lt;html&gt;&lt;head&gt;&lt;title&gt;</a:t>
            </a:r>
            <a:r>
              <a:rPr lang="ko-KR" altLang="en-US" sz="1000" dirty="0">
                <a:solidFill>
                  <a:srgbClr val="002060"/>
                </a:solidFill>
              </a:rPr>
              <a:t>폼 스타일 주기</a:t>
            </a:r>
            <a:r>
              <a:rPr lang="en-US" altLang="ko-KR" sz="1000" dirty="0">
                <a:solidFill>
                  <a:srgbClr val="002060"/>
                </a:solidFill>
              </a:rPr>
              <a:t>&lt;/title&gt;</a:t>
            </a:r>
          </a:p>
          <a:p>
            <a:pPr defTabSz="180000"/>
            <a:r>
              <a:rPr lang="en-US" altLang="ko-KR" sz="1000" dirty="0">
                <a:solidFill>
                  <a:srgbClr val="002060"/>
                </a:solidFill>
              </a:rPr>
              <a:t>&lt;style&gt;</a:t>
            </a:r>
          </a:p>
          <a:p>
            <a:pPr defTabSz="180000"/>
            <a:r>
              <a:rPr lang="en-US" altLang="ko-KR" sz="1000" b="1" dirty="0">
                <a:solidFill>
                  <a:srgbClr val="002060"/>
                </a:solidFill>
              </a:rPr>
              <a:t>input[type=text] { </a:t>
            </a:r>
            <a:r>
              <a:rPr lang="en-US" altLang="ko-KR" sz="1000" dirty="0">
                <a:solidFill>
                  <a:srgbClr val="002060"/>
                </a:solidFill>
              </a:rPr>
              <a:t>/* text </a:t>
            </a:r>
            <a:r>
              <a:rPr lang="ko-KR" altLang="en-US" sz="1000" dirty="0">
                <a:solidFill>
                  <a:srgbClr val="002060"/>
                </a:solidFill>
              </a:rPr>
              <a:t>창에만 적용 *</a:t>
            </a:r>
            <a:r>
              <a:rPr lang="en-US" altLang="ko-KR" sz="1000" dirty="0">
                <a:solidFill>
                  <a:srgbClr val="002060"/>
                </a:solidFill>
              </a:rPr>
              <a:t>/</a:t>
            </a:r>
            <a:endParaRPr lang="en-US" altLang="ko-KR" sz="1000" b="1" dirty="0">
              <a:solidFill>
                <a:srgbClr val="002060"/>
              </a:solidFill>
            </a:endParaRPr>
          </a:p>
          <a:p>
            <a:pPr defTabSz="180000"/>
            <a:r>
              <a:rPr lang="en-US" altLang="ko-KR" sz="1000" dirty="0">
                <a:solidFill>
                  <a:srgbClr val="002060"/>
                </a:solidFill>
              </a:rPr>
              <a:t>	color : red; </a:t>
            </a:r>
          </a:p>
          <a:p>
            <a:pPr defTabSz="180000"/>
            <a:r>
              <a:rPr lang="en-US" altLang="ko-KR" sz="1000" dirty="0">
                <a:solidFill>
                  <a:srgbClr val="002060"/>
                </a:solidFill>
              </a:rPr>
              <a:t>}</a:t>
            </a:r>
          </a:p>
          <a:p>
            <a:pPr defTabSz="180000"/>
            <a:r>
              <a:rPr lang="en-US" altLang="ko-KR" sz="1000" b="1" dirty="0" err="1">
                <a:solidFill>
                  <a:srgbClr val="002060"/>
                </a:solidFill>
              </a:rPr>
              <a:t>input:hover</a:t>
            </a:r>
            <a:r>
              <a:rPr lang="en-US" altLang="ko-KR" sz="1000" b="1" dirty="0">
                <a:solidFill>
                  <a:srgbClr val="002060"/>
                </a:solidFill>
              </a:rPr>
              <a:t>, </a:t>
            </a:r>
            <a:r>
              <a:rPr lang="en-US" altLang="ko-KR" sz="1000" b="1" dirty="0" err="1">
                <a:solidFill>
                  <a:srgbClr val="002060"/>
                </a:solidFill>
              </a:rPr>
              <a:t>textarea:hover</a:t>
            </a:r>
            <a:r>
              <a:rPr lang="en-US" altLang="ko-KR" sz="1000" b="1" dirty="0">
                <a:solidFill>
                  <a:srgbClr val="002060"/>
                </a:solidFill>
              </a:rPr>
              <a:t> { </a:t>
            </a:r>
            <a:r>
              <a:rPr lang="en-US" altLang="ko-KR" sz="1000" dirty="0">
                <a:solidFill>
                  <a:srgbClr val="002060"/>
                </a:solidFill>
              </a:rPr>
              <a:t>/* </a:t>
            </a:r>
            <a:r>
              <a:rPr lang="ko-KR" altLang="en-US" sz="1000" dirty="0">
                <a:solidFill>
                  <a:srgbClr val="002060"/>
                </a:solidFill>
              </a:rPr>
              <a:t>마우스 올라 올 때 *</a:t>
            </a:r>
            <a:r>
              <a:rPr lang="en-US" altLang="ko-KR" sz="1000" dirty="0">
                <a:solidFill>
                  <a:srgbClr val="002060"/>
                </a:solidFill>
              </a:rPr>
              <a:t>/</a:t>
            </a:r>
          </a:p>
          <a:p>
            <a:pPr defTabSz="180000"/>
            <a:r>
              <a:rPr lang="en-US" altLang="ko-KR" sz="1000" dirty="0">
                <a:solidFill>
                  <a:srgbClr val="002060"/>
                </a:solidFill>
              </a:rPr>
              <a:t>	background : </a:t>
            </a:r>
            <a:r>
              <a:rPr lang="en-US" altLang="ko-KR" sz="1000" dirty="0" err="1">
                <a:solidFill>
                  <a:srgbClr val="002060"/>
                </a:solidFill>
              </a:rPr>
              <a:t>aliceblue</a:t>
            </a:r>
            <a:r>
              <a:rPr lang="en-US" altLang="ko-KR" sz="1000" dirty="0">
                <a:solidFill>
                  <a:srgbClr val="002060"/>
                </a:solidFill>
              </a:rPr>
              <a:t>;</a:t>
            </a:r>
          </a:p>
          <a:p>
            <a:pPr defTabSz="180000"/>
            <a:r>
              <a:rPr lang="en-US" altLang="ko-KR" sz="1000" dirty="0">
                <a:solidFill>
                  <a:srgbClr val="002060"/>
                </a:solidFill>
              </a:rPr>
              <a:t>}</a:t>
            </a:r>
          </a:p>
          <a:p>
            <a:pPr defTabSz="180000"/>
            <a:r>
              <a:rPr lang="en-US" altLang="ko-KR" sz="1000" b="1" dirty="0">
                <a:solidFill>
                  <a:srgbClr val="002060"/>
                </a:solidFill>
              </a:rPr>
              <a:t>input[type=text]:focus, input[type=email]:focus { </a:t>
            </a:r>
            <a:r>
              <a:rPr lang="en-US" altLang="ko-KR" sz="1000" dirty="0">
                <a:solidFill>
                  <a:srgbClr val="002060"/>
                </a:solidFill>
              </a:rPr>
              <a:t>/* </a:t>
            </a:r>
            <a:r>
              <a:rPr lang="ko-KR" altLang="en-US" sz="1000" dirty="0">
                <a:solidFill>
                  <a:srgbClr val="002060"/>
                </a:solidFill>
              </a:rPr>
              <a:t>포커스 받을 때 *</a:t>
            </a:r>
            <a:r>
              <a:rPr lang="en-US" altLang="ko-KR" sz="1000" dirty="0">
                <a:solidFill>
                  <a:srgbClr val="002060"/>
                </a:solidFill>
              </a:rPr>
              <a:t>/</a:t>
            </a:r>
          </a:p>
          <a:p>
            <a:pPr defTabSz="180000"/>
            <a:r>
              <a:rPr lang="en-US" altLang="ko-KR" sz="1000" dirty="0">
                <a:solidFill>
                  <a:srgbClr val="002060"/>
                </a:solidFill>
              </a:rPr>
              <a:t>	font-size : 120%; </a:t>
            </a:r>
          </a:p>
          <a:p>
            <a:pPr defTabSz="180000"/>
            <a:r>
              <a:rPr lang="en-US" altLang="ko-KR" sz="1000" dirty="0">
                <a:solidFill>
                  <a:srgbClr val="002060"/>
                </a:solidFill>
              </a:rPr>
              <a:t>}</a:t>
            </a:r>
          </a:p>
          <a:p>
            <a:pPr defTabSz="180000"/>
            <a:r>
              <a:rPr lang="en-US" altLang="ko-KR" sz="1000" b="1" dirty="0">
                <a:solidFill>
                  <a:srgbClr val="002060"/>
                </a:solidFill>
              </a:rPr>
              <a:t>label {</a:t>
            </a:r>
          </a:p>
          <a:p>
            <a:pPr defTabSz="180000"/>
            <a:r>
              <a:rPr lang="en-US" altLang="ko-KR" sz="1000" dirty="0">
                <a:solidFill>
                  <a:srgbClr val="002060"/>
                </a:solidFill>
              </a:rPr>
              <a:t>	display : block; /* </a:t>
            </a:r>
            <a:r>
              <a:rPr lang="ko-KR" altLang="en-US" sz="1000" dirty="0">
                <a:solidFill>
                  <a:srgbClr val="002060"/>
                </a:solidFill>
              </a:rPr>
              <a:t>새 라인에서 시작 *</a:t>
            </a:r>
            <a:r>
              <a:rPr lang="en-US" altLang="ko-KR" sz="1000" dirty="0">
                <a:solidFill>
                  <a:srgbClr val="002060"/>
                </a:solidFill>
              </a:rPr>
              <a:t>/</a:t>
            </a:r>
          </a:p>
          <a:p>
            <a:pPr defTabSz="180000"/>
            <a:r>
              <a:rPr lang="en-US" altLang="ko-KR" sz="1000" dirty="0">
                <a:solidFill>
                  <a:srgbClr val="002060"/>
                </a:solidFill>
              </a:rPr>
              <a:t>	padding : 10px;</a:t>
            </a:r>
          </a:p>
          <a:p>
            <a:pPr defTabSz="180000"/>
            <a:r>
              <a:rPr lang="en-US" altLang="ko-KR" sz="1000" dirty="0">
                <a:solidFill>
                  <a:srgbClr val="002060"/>
                </a:solidFill>
              </a:rPr>
              <a:t>}</a:t>
            </a:r>
          </a:p>
          <a:p>
            <a:pPr defTabSz="180000"/>
            <a:r>
              <a:rPr lang="en-US" altLang="ko-KR" sz="1000" b="1" dirty="0">
                <a:solidFill>
                  <a:srgbClr val="002060"/>
                </a:solidFill>
              </a:rPr>
              <a:t>label span {</a:t>
            </a:r>
          </a:p>
          <a:p>
            <a:pPr defTabSz="180000"/>
            <a:r>
              <a:rPr lang="en-US" altLang="ko-KR" sz="1000" dirty="0">
                <a:solidFill>
                  <a:srgbClr val="002060"/>
                </a:solidFill>
              </a:rPr>
              <a:t>	display : inline-block;</a:t>
            </a:r>
          </a:p>
          <a:p>
            <a:pPr defTabSz="180000"/>
            <a:r>
              <a:rPr lang="en-US" altLang="ko-KR" sz="1000" dirty="0">
                <a:solidFill>
                  <a:srgbClr val="002060"/>
                </a:solidFill>
              </a:rPr>
              <a:t>	width : 90px;</a:t>
            </a:r>
          </a:p>
          <a:p>
            <a:pPr defTabSz="180000"/>
            <a:r>
              <a:rPr lang="en-US" altLang="ko-KR" sz="1000" dirty="0">
                <a:solidFill>
                  <a:srgbClr val="002060"/>
                </a:solidFill>
              </a:rPr>
              <a:t>	text-align : right;</a:t>
            </a:r>
          </a:p>
          <a:p>
            <a:pPr defTabSz="180000"/>
            <a:r>
              <a:rPr lang="en-US" altLang="ko-KR" sz="1000" dirty="0">
                <a:solidFill>
                  <a:srgbClr val="002060"/>
                </a:solidFill>
              </a:rPr>
              <a:t>	padding : 10px;</a:t>
            </a:r>
          </a:p>
          <a:p>
            <a:pPr defTabSz="180000"/>
            <a:r>
              <a:rPr lang="en-US" altLang="ko-KR" sz="1000" dirty="0">
                <a:solidFill>
                  <a:srgbClr val="002060"/>
                </a:solidFill>
              </a:rPr>
              <a:t>}</a:t>
            </a:r>
          </a:p>
          <a:p>
            <a:pPr defTabSz="180000"/>
            <a:r>
              <a:rPr lang="en-US" altLang="ko-KR" sz="1000" dirty="0">
                <a:solidFill>
                  <a:srgbClr val="002060"/>
                </a:solidFill>
              </a:rPr>
              <a:t>&lt;/style&gt;</a:t>
            </a:r>
          </a:p>
          <a:p>
            <a:pPr defTabSz="180000"/>
            <a:r>
              <a:rPr lang="en-US" altLang="ko-KR" sz="1000" dirty="0">
                <a:solidFill>
                  <a:srgbClr val="002060"/>
                </a:solidFill>
              </a:rPr>
              <a:t>&lt;/head&gt;</a:t>
            </a:r>
          </a:p>
          <a:p>
            <a:pPr defTabSz="180000"/>
            <a:r>
              <a:rPr lang="en-US" altLang="ko-KR" sz="1000" dirty="0">
                <a:solidFill>
                  <a:srgbClr val="002060"/>
                </a:solidFill>
              </a:rPr>
              <a:t>&lt;body&gt;</a:t>
            </a:r>
          </a:p>
          <a:p>
            <a:pPr defTabSz="180000"/>
            <a:r>
              <a:rPr lang="en-US" altLang="ko-KR" sz="1000" dirty="0">
                <a:solidFill>
                  <a:srgbClr val="002060"/>
                </a:solidFill>
              </a:rPr>
              <a:t>&lt;h3&gt;CONTACT US&lt;/h3&gt;</a:t>
            </a:r>
          </a:p>
          <a:p>
            <a:pPr defTabSz="180000"/>
            <a:r>
              <a:rPr lang="en-US" altLang="ko-KR" sz="1000" dirty="0">
                <a:solidFill>
                  <a:srgbClr val="002060"/>
                </a:solidFill>
              </a:rPr>
              <a:t>&lt;</a:t>
            </a:r>
            <a:r>
              <a:rPr lang="en-US" altLang="ko-KR" sz="1000" dirty="0" err="1">
                <a:solidFill>
                  <a:srgbClr val="002060"/>
                </a:solidFill>
              </a:rPr>
              <a:t>hr</a:t>
            </a:r>
            <a:r>
              <a:rPr lang="en-US" altLang="ko-KR" sz="1000" dirty="0">
                <a:solidFill>
                  <a:srgbClr val="002060"/>
                </a:solidFill>
              </a:rPr>
              <a:t>&gt;</a:t>
            </a:r>
          </a:p>
          <a:p>
            <a:pPr defTabSz="180000"/>
            <a:r>
              <a:rPr lang="en-US" altLang="ko-KR" sz="1000" dirty="0">
                <a:solidFill>
                  <a:srgbClr val="002060"/>
                </a:solidFill>
              </a:rPr>
              <a:t>&lt;form&gt;</a:t>
            </a:r>
          </a:p>
          <a:p>
            <a:pPr defTabSz="180000"/>
            <a:r>
              <a:rPr lang="en-US" altLang="ko-KR" sz="1000" dirty="0">
                <a:solidFill>
                  <a:srgbClr val="002060"/>
                </a:solidFill>
              </a:rPr>
              <a:t>	&lt;label&gt;</a:t>
            </a:r>
          </a:p>
          <a:p>
            <a:pPr defTabSz="180000"/>
            <a:r>
              <a:rPr lang="en-US" altLang="ko-KR" sz="1000" dirty="0">
                <a:solidFill>
                  <a:srgbClr val="002060"/>
                </a:solidFill>
              </a:rPr>
              <a:t>		&lt;span&gt;Name&lt;/span&gt;&lt;input type="text" placeholder="Elvis"&gt;&lt;</a:t>
            </a:r>
            <a:r>
              <a:rPr lang="en-US" altLang="ko-KR" sz="1000" dirty="0" err="1">
                <a:solidFill>
                  <a:srgbClr val="002060"/>
                </a:solidFill>
              </a:rPr>
              <a:t>br</a:t>
            </a:r>
            <a:r>
              <a:rPr lang="en-US" altLang="ko-KR" sz="1000" dirty="0">
                <a:solidFill>
                  <a:srgbClr val="002060"/>
                </a:solidFill>
              </a:rPr>
              <a:t>&gt;</a:t>
            </a:r>
          </a:p>
          <a:p>
            <a:pPr defTabSz="180000"/>
            <a:r>
              <a:rPr lang="en-US" altLang="ko-KR" sz="1000" dirty="0">
                <a:solidFill>
                  <a:srgbClr val="002060"/>
                </a:solidFill>
              </a:rPr>
              <a:t>	&lt;/label&gt;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681557" y="1496817"/>
            <a:ext cx="5328593" cy="18697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/>
              <a:t>	</a:t>
            </a:r>
            <a:r>
              <a:rPr lang="en-US" altLang="ko-KR" sz="1050" dirty="0">
                <a:solidFill>
                  <a:srgbClr val="002060"/>
                </a:solidFill>
              </a:rPr>
              <a:t>&lt;label&gt;</a:t>
            </a:r>
          </a:p>
          <a:p>
            <a:pPr defTabSz="180000"/>
            <a:r>
              <a:rPr lang="en-US" altLang="ko-KR" sz="1050" dirty="0">
                <a:solidFill>
                  <a:srgbClr val="002060"/>
                </a:solidFill>
              </a:rPr>
              <a:t>		&lt;span&gt;Email&lt;/span&gt;&lt;input type="email" placeholder="elvis@graceland.com"&gt;</a:t>
            </a:r>
          </a:p>
          <a:p>
            <a:pPr defTabSz="180000"/>
            <a:r>
              <a:rPr lang="en-US" altLang="ko-KR" sz="1050" dirty="0">
                <a:solidFill>
                  <a:srgbClr val="002060"/>
                </a:solidFill>
              </a:rPr>
              <a:t>	&lt;/label&gt;</a:t>
            </a:r>
          </a:p>
          <a:p>
            <a:pPr defTabSz="180000"/>
            <a:r>
              <a:rPr lang="en-US" altLang="ko-KR" sz="1050" dirty="0">
                <a:solidFill>
                  <a:srgbClr val="002060"/>
                </a:solidFill>
              </a:rPr>
              <a:t>	&lt;label&gt;</a:t>
            </a:r>
          </a:p>
          <a:p>
            <a:pPr defTabSz="180000"/>
            <a:r>
              <a:rPr lang="en-US" altLang="ko-KR" sz="1050" dirty="0">
                <a:solidFill>
                  <a:srgbClr val="002060"/>
                </a:solidFill>
              </a:rPr>
              <a:t>		&lt;span&gt;Comment&lt;/span&gt;&lt;</a:t>
            </a:r>
            <a:r>
              <a:rPr lang="en-US" altLang="ko-KR" sz="1050" dirty="0" err="1">
                <a:solidFill>
                  <a:srgbClr val="002060"/>
                </a:solidFill>
              </a:rPr>
              <a:t>textarea</a:t>
            </a:r>
            <a:r>
              <a:rPr lang="en-US" altLang="ko-KR" sz="1050" dirty="0">
                <a:solidFill>
                  <a:srgbClr val="002060"/>
                </a:solidFill>
              </a:rPr>
              <a:t> placeholder="</a:t>
            </a:r>
            <a:r>
              <a:rPr lang="ko-KR" altLang="en-US" sz="1050" dirty="0">
                <a:solidFill>
                  <a:srgbClr val="002060"/>
                </a:solidFill>
              </a:rPr>
              <a:t>메시지를 남겨주세요</a:t>
            </a:r>
            <a:r>
              <a:rPr lang="en-US" altLang="ko-KR" sz="1050" dirty="0">
                <a:solidFill>
                  <a:srgbClr val="002060"/>
                </a:solidFill>
              </a:rPr>
              <a:t>"&gt;&lt;/</a:t>
            </a:r>
            <a:r>
              <a:rPr lang="en-US" altLang="ko-KR" sz="1050" dirty="0" err="1">
                <a:solidFill>
                  <a:srgbClr val="002060"/>
                </a:solidFill>
              </a:rPr>
              <a:t>textarea</a:t>
            </a:r>
            <a:r>
              <a:rPr lang="en-US" altLang="ko-KR" sz="1050" dirty="0">
                <a:solidFill>
                  <a:srgbClr val="002060"/>
                </a:solidFill>
              </a:rPr>
              <a:t>&gt;</a:t>
            </a:r>
          </a:p>
          <a:p>
            <a:pPr defTabSz="180000"/>
            <a:r>
              <a:rPr lang="en-US" altLang="ko-KR" sz="1050" dirty="0">
                <a:solidFill>
                  <a:srgbClr val="002060"/>
                </a:solidFill>
              </a:rPr>
              <a:t>	&lt;/label&gt;</a:t>
            </a:r>
          </a:p>
          <a:p>
            <a:pPr defTabSz="180000"/>
            <a:r>
              <a:rPr lang="en-US" altLang="ko-KR" sz="1050" dirty="0">
                <a:solidFill>
                  <a:srgbClr val="002060"/>
                </a:solidFill>
              </a:rPr>
              <a:t>	&lt;label&gt;</a:t>
            </a:r>
          </a:p>
          <a:p>
            <a:pPr defTabSz="180000"/>
            <a:r>
              <a:rPr lang="en-US" altLang="ko-KR" sz="1050" dirty="0">
                <a:solidFill>
                  <a:srgbClr val="002060"/>
                </a:solidFill>
              </a:rPr>
              <a:t>		&lt;span&gt;&lt;/span&gt;&lt;input type="submit" value="submit"&gt;</a:t>
            </a:r>
          </a:p>
          <a:p>
            <a:pPr defTabSz="180000"/>
            <a:r>
              <a:rPr lang="en-US" altLang="ko-KR" sz="1050" dirty="0">
                <a:solidFill>
                  <a:srgbClr val="002060"/>
                </a:solidFill>
              </a:rPr>
              <a:t>	&lt;/label&gt;</a:t>
            </a:r>
          </a:p>
          <a:p>
            <a:pPr defTabSz="180000"/>
            <a:r>
              <a:rPr lang="en-US" altLang="ko-KR" sz="1050" dirty="0">
                <a:solidFill>
                  <a:srgbClr val="002060"/>
                </a:solidFill>
              </a:rPr>
              <a:t>&lt;/form&gt;</a:t>
            </a:r>
          </a:p>
          <a:p>
            <a:pPr defTabSz="180000"/>
            <a:r>
              <a:rPr lang="en-US" altLang="ko-KR" sz="1050" dirty="0">
                <a:solidFill>
                  <a:srgbClr val="002060"/>
                </a:solidFill>
              </a:rPr>
              <a:t>&lt;/body&gt;&lt;/html&gt;</a:t>
            </a:r>
            <a:endParaRPr lang="ko-KR" altLang="en-US" sz="1050" dirty="0">
              <a:solidFill>
                <a:srgbClr val="00206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5-11 </a:t>
            </a:r>
            <a:r>
              <a:rPr lang="ko-KR" altLang="en-US" dirty="0"/>
              <a:t>스타일로 폼 꾸미기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3645024"/>
            <a:ext cx="3123079" cy="2945268"/>
          </a:xfrm>
          <a:prstGeom prst="rect">
            <a:avLst/>
          </a:prstGeom>
          <a:ln w="6350">
            <a:solidFill>
              <a:srgbClr val="0070C0"/>
            </a:solidFill>
          </a:ln>
        </p:spPr>
      </p:pic>
      <p:sp>
        <p:nvSpPr>
          <p:cNvPr id="6" name="모서리가 둥근 사각형 설명선 5"/>
          <p:cNvSpPr/>
          <p:nvPr/>
        </p:nvSpPr>
        <p:spPr>
          <a:xfrm>
            <a:off x="7568620" y="5371795"/>
            <a:ext cx="1497632" cy="608782"/>
          </a:xfrm>
          <a:prstGeom prst="wedgeRoundRectCallout">
            <a:avLst>
              <a:gd name="adj1" fmla="val -42133"/>
              <a:gd name="adj2" fmla="val -8163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000" dirty="0">
                <a:solidFill>
                  <a:srgbClr val="002060"/>
                </a:solidFill>
              </a:rPr>
              <a:t>마우스가 올라가면 </a:t>
            </a:r>
            <a:endParaRPr lang="en-US" altLang="ko-KR" sz="1000" dirty="0">
              <a:solidFill>
                <a:srgbClr val="002060"/>
              </a:solidFill>
            </a:endParaRPr>
          </a:p>
          <a:p>
            <a:pPr algn="just"/>
            <a:r>
              <a:rPr lang="ko-KR" altLang="en-US" sz="1000" dirty="0">
                <a:solidFill>
                  <a:srgbClr val="002060"/>
                </a:solidFill>
              </a:rPr>
              <a:t>배경색이 </a:t>
            </a:r>
            <a:r>
              <a:rPr lang="en-US" altLang="ko-KR" sz="1000" dirty="0" err="1">
                <a:solidFill>
                  <a:srgbClr val="002060"/>
                </a:solidFill>
              </a:rPr>
              <a:t>aliceblue</a:t>
            </a:r>
            <a:r>
              <a:rPr lang="ko-KR" altLang="en-US" sz="1000" dirty="0">
                <a:solidFill>
                  <a:srgbClr val="002060"/>
                </a:solidFill>
              </a:rPr>
              <a:t>로</a:t>
            </a:r>
            <a:endParaRPr lang="en-US" altLang="ko-KR" sz="1000" dirty="0">
              <a:solidFill>
                <a:srgbClr val="002060"/>
              </a:solidFill>
            </a:endParaRPr>
          </a:p>
          <a:p>
            <a:pPr algn="just"/>
            <a:r>
              <a:rPr lang="ko-KR" altLang="en-US" sz="1000" dirty="0">
                <a:solidFill>
                  <a:srgbClr val="002060"/>
                </a:solidFill>
              </a:rPr>
              <a:t> 바뀜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743450" y="4507698"/>
            <a:ext cx="1761274" cy="410013"/>
          </a:xfrm>
          <a:prstGeom prst="wedgeRoundRectCallout">
            <a:avLst>
              <a:gd name="adj1" fmla="val -48854"/>
              <a:gd name="adj2" fmla="val 8958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000" dirty="0">
                <a:solidFill>
                  <a:srgbClr val="002060"/>
                </a:solidFill>
              </a:rPr>
              <a:t>포커스를 받으면 글자 크기는 </a:t>
            </a:r>
            <a:r>
              <a:rPr lang="en-US" altLang="ko-KR" sz="1000" dirty="0">
                <a:solidFill>
                  <a:srgbClr val="002060"/>
                </a:solidFill>
              </a:rPr>
              <a:t>120%</a:t>
            </a:r>
            <a:r>
              <a:rPr lang="ko-KR" altLang="en-US" sz="1000" dirty="0">
                <a:solidFill>
                  <a:srgbClr val="002060"/>
                </a:solidFill>
              </a:rPr>
              <a:t> 커짐</a:t>
            </a:r>
          </a:p>
        </p:txBody>
      </p:sp>
    </p:spTree>
    <p:extLst>
      <p:ext uri="{BB962C8B-B14F-4D97-AF65-F5344CB8AC3E}">
        <p14:creationId xmlns:p14="http://schemas.microsoft.com/office/powerpoint/2010/main" val="12675786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741ECF-4652-4260-A910-B8045FFE88E9}"/>
              </a:ext>
            </a:extLst>
          </p:cNvPr>
          <p:cNvSpPr txBox="1"/>
          <p:nvPr/>
        </p:nvSpPr>
        <p:spPr>
          <a:xfrm>
            <a:off x="2195736" y="3789040"/>
            <a:ext cx="61606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5.</a:t>
            </a:r>
            <a:r>
              <a:rPr lang="ko-KR" altLang="en-US" sz="4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CSS3 </a:t>
            </a:r>
            <a:r>
              <a:rPr lang="ko-KR" altLang="en-US" sz="4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로 동적 변화 만들기</a:t>
            </a:r>
          </a:p>
        </p:txBody>
      </p:sp>
    </p:spTree>
    <p:extLst>
      <p:ext uri="{BB962C8B-B14F-4D97-AF65-F5344CB8AC3E}">
        <p14:creationId xmlns:p14="http://schemas.microsoft.com/office/powerpoint/2010/main" val="37324181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3568" y="149690"/>
            <a:ext cx="7542768" cy="1077229"/>
          </a:xfrm>
        </p:spPr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스타일로 태그에 동적 변화 만들기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755576" y="1340768"/>
            <a:ext cx="6534656" cy="4277128"/>
          </a:xfrm>
        </p:spPr>
        <p:txBody>
          <a:bodyPr/>
          <a:lstStyle/>
          <a:p>
            <a:r>
              <a:rPr lang="en-US" altLang="ko-KR" dirty="0"/>
              <a:t>CSS3</a:t>
            </a:r>
            <a:r>
              <a:rPr lang="ko-KR" altLang="en-US" dirty="0"/>
              <a:t>로만 </a:t>
            </a:r>
            <a:r>
              <a:rPr lang="en-US" altLang="ko-KR" dirty="0"/>
              <a:t>HTML </a:t>
            </a:r>
            <a:r>
              <a:rPr lang="ko-KR" altLang="en-US" dirty="0"/>
              <a:t>태그 모양의 동적 변화 가능</a:t>
            </a:r>
            <a:endParaRPr lang="en-US" altLang="ko-KR" dirty="0"/>
          </a:p>
          <a:p>
            <a:pPr lvl="1"/>
            <a:r>
              <a:rPr lang="ko-KR" altLang="en-US" dirty="0"/>
              <a:t>자바스크립트로</a:t>
            </a:r>
            <a:r>
              <a:rPr lang="en-US" altLang="ko-KR" dirty="0"/>
              <a:t> </a:t>
            </a:r>
            <a:r>
              <a:rPr lang="ko-KR" altLang="en-US" dirty="0"/>
              <a:t>구현하던 것을 </a:t>
            </a:r>
            <a:r>
              <a:rPr lang="en-US" altLang="ko-KR" dirty="0"/>
              <a:t>CSS3</a:t>
            </a:r>
            <a:r>
              <a:rPr lang="ko-KR" altLang="en-US" dirty="0"/>
              <a:t>로 작성 가능</a:t>
            </a:r>
            <a:endParaRPr lang="en-US" altLang="ko-KR" dirty="0"/>
          </a:p>
          <a:p>
            <a:pPr lvl="1"/>
            <a:r>
              <a:rPr lang="ko-KR" altLang="en-US" dirty="0"/>
              <a:t>자바스크립트 애니메이션과 비교해 부드러운 렌더링</a:t>
            </a:r>
            <a:endParaRPr lang="en-US" altLang="ko-KR" dirty="0"/>
          </a:p>
          <a:p>
            <a:pPr lvl="1"/>
            <a:r>
              <a:rPr lang="ko-KR" altLang="en-US" dirty="0"/>
              <a:t>애니메이션 성능을 효율적으로 최적화</a:t>
            </a:r>
            <a:endParaRPr lang="en-US" altLang="ko-KR" dirty="0"/>
          </a:p>
          <a:p>
            <a:pPr lvl="1"/>
            <a:r>
              <a:rPr lang="en-US" altLang="ko-KR" dirty="0"/>
              <a:t>3 </a:t>
            </a:r>
            <a:r>
              <a:rPr lang="ko-KR" altLang="en-US" dirty="0"/>
              <a:t>가지 기법 지원</a:t>
            </a:r>
            <a:endParaRPr lang="en-US" altLang="ko-KR" dirty="0"/>
          </a:p>
          <a:p>
            <a:pPr lvl="2"/>
            <a:r>
              <a:rPr lang="ko-KR" altLang="en-US" dirty="0"/>
              <a:t>애니메이션</a:t>
            </a:r>
            <a:r>
              <a:rPr lang="en-US" altLang="ko-KR" dirty="0"/>
              <a:t>(animation) </a:t>
            </a:r>
          </a:p>
          <a:p>
            <a:pPr lvl="2"/>
            <a:r>
              <a:rPr lang="ko-KR" altLang="en-US" dirty="0"/>
              <a:t>전환</a:t>
            </a:r>
            <a:r>
              <a:rPr lang="en-US" altLang="ko-KR" dirty="0"/>
              <a:t>(transition)</a:t>
            </a:r>
          </a:p>
          <a:p>
            <a:pPr lvl="2"/>
            <a:r>
              <a:rPr lang="ko-KR" altLang="en-US" dirty="0"/>
              <a:t>변환</a:t>
            </a:r>
            <a:r>
              <a:rPr lang="en-US" altLang="ko-KR" dirty="0"/>
              <a:t>(transform)</a:t>
            </a:r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9202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1600" y="127119"/>
            <a:ext cx="5878011" cy="1077229"/>
          </a:xfrm>
        </p:spPr>
        <p:txBody>
          <a:bodyPr/>
          <a:lstStyle/>
          <a:p>
            <a:r>
              <a:rPr lang="en-US" altLang="ko-KR" dirty="0"/>
              <a:t>CSS3</a:t>
            </a:r>
            <a:r>
              <a:rPr lang="ko-KR" altLang="en-US" dirty="0"/>
              <a:t>로 애니메이션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89652" y="1376229"/>
            <a:ext cx="6750699" cy="861774"/>
          </a:xfrm>
        </p:spPr>
        <p:txBody>
          <a:bodyPr>
            <a:normAutofit lnSpcReduction="10000"/>
          </a:bodyPr>
          <a:lstStyle/>
          <a:p>
            <a:pPr lvl="1"/>
            <a:r>
              <a:rPr lang="en-US" altLang="ko-KR" sz="1800" dirty="0"/>
              <a:t>HTML </a:t>
            </a:r>
            <a:r>
              <a:rPr lang="ko-KR" altLang="en-US" sz="1800" dirty="0"/>
              <a:t>태그의 모양 변화를 시간 단위로 설정</a:t>
            </a:r>
            <a:endParaRPr lang="en-US" altLang="ko-KR" sz="1800" dirty="0"/>
          </a:p>
          <a:p>
            <a:pPr lvl="1"/>
            <a:r>
              <a:rPr lang="ko-KR" altLang="en-US" sz="1800" dirty="0"/>
              <a:t>애니메이션 코딩 작업</a:t>
            </a:r>
            <a:endParaRPr lang="en-US" altLang="ko-KR" sz="1800" dirty="0"/>
          </a:p>
          <a:p>
            <a:pPr marL="1028700" lvl="2" indent="-342900">
              <a:buAutoNum type="arabicPeriod"/>
            </a:pPr>
            <a:r>
              <a:rPr lang="en-US" altLang="ko-KR" sz="1600" b="1" dirty="0"/>
              <a:t>@keyframes</a:t>
            </a:r>
            <a:r>
              <a:rPr lang="ko-KR" altLang="en-US" sz="1600" b="1" dirty="0"/>
              <a:t>으로 </a:t>
            </a:r>
            <a:r>
              <a:rPr lang="en-US" altLang="ko-KR" sz="1600" b="1" dirty="0"/>
              <a:t>HTML </a:t>
            </a:r>
            <a:r>
              <a:rPr lang="ko-KR" altLang="en-US" sz="1600" b="1" dirty="0"/>
              <a:t>태그의 </a:t>
            </a:r>
            <a:r>
              <a:rPr lang="ko-KR" altLang="en-US" sz="1600" b="1" dirty="0" err="1"/>
              <a:t>시간별</a:t>
            </a:r>
            <a:r>
              <a:rPr lang="ko-KR" altLang="en-US" sz="1600" b="1" dirty="0"/>
              <a:t> 모양 변화 만들기</a:t>
            </a:r>
            <a:endParaRPr lang="en-US" altLang="ko-KR" sz="1600" b="1" dirty="0"/>
          </a:p>
          <a:p>
            <a:pPr marL="685800" lvl="2" indent="0">
              <a:buNone/>
            </a:pPr>
            <a:endParaRPr lang="ko-KR" altLang="en-US" sz="1600" b="1" u="sng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64</a:t>
            </a:fld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684436" y="3666069"/>
            <a:ext cx="5845465" cy="8617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000" dirty="0">
                <a:solidFill>
                  <a:srgbClr val="002060"/>
                </a:solidFill>
              </a:rPr>
              <a:t>@</a:t>
            </a:r>
            <a:r>
              <a:rPr lang="en-US" altLang="ko-KR" sz="1000" dirty="0" err="1">
                <a:solidFill>
                  <a:srgbClr val="002060"/>
                </a:solidFill>
              </a:rPr>
              <a:t>keyframes</a:t>
            </a:r>
            <a:r>
              <a:rPr lang="en-US" altLang="ko-KR" sz="1000" dirty="0">
                <a:solidFill>
                  <a:srgbClr val="002060"/>
                </a:solidFill>
              </a:rPr>
              <a:t> </a:t>
            </a:r>
            <a:r>
              <a:rPr lang="en-US" altLang="ko-KR" sz="1000" dirty="0" err="1">
                <a:solidFill>
                  <a:srgbClr val="002060"/>
                </a:solidFill>
              </a:rPr>
              <a:t>textColorAnimation</a:t>
            </a:r>
            <a:r>
              <a:rPr lang="en-US" altLang="ko-KR" sz="1000" dirty="0">
                <a:solidFill>
                  <a:srgbClr val="002060"/>
                </a:solidFill>
              </a:rPr>
              <a:t> {</a:t>
            </a:r>
          </a:p>
          <a:p>
            <a:pPr defTabSz="180000"/>
            <a:r>
              <a:rPr lang="en-US" altLang="ko-KR" sz="1000" dirty="0">
                <a:solidFill>
                  <a:srgbClr val="002060"/>
                </a:solidFill>
              </a:rPr>
              <a:t>	0% { color : blue; } /* </a:t>
            </a:r>
            <a:r>
              <a:rPr lang="ko-KR" altLang="en-US" sz="1000" dirty="0">
                <a:solidFill>
                  <a:srgbClr val="002060"/>
                </a:solidFill>
              </a:rPr>
              <a:t>시작 시</a:t>
            </a:r>
            <a:r>
              <a:rPr lang="en-US" altLang="ko-KR" sz="1000" dirty="0">
                <a:solidFill>
                  <a:srgbClr val="002060"/>
                </a:solidFill>
              </a:rPr>
              <a:t>. 0% </a:t>
            </a:r>
            <a:r>
              <a:rPr lang="ko-KR" altLang="en-US" sz="1000" dirty="0">
                <a:solidFill>
                  <a:srgbClr val="002060"/>
                </a:solidFill>
              </a:rPr>
              <a:t>대신 </a:t>
            </a:r>
            <a:r>
              <a:rPr lang="en-US" altLang="ko-KR" sz="1000" dirty="0">
                <a:solidFill>
                  <a:srgbClr val="002060"/>
                </a:solidFill>
              </a:rPr>
              <a:t>from</a:t>
            </a:r>
            <a:r>
              <a:rPr lang="ko-KR" altLang="en-US" sz="1000" dirty="0">
                <a:solidFill>
                  <a:srgbClr val="002060"/>
                </a:solidFill>
              </a:rPr>
              <a:t> 사용 가능 *</a:t>
            </a:r>
            <a:r>
              <a:rPr lang="en-US" altLang="ko-KR" sz="1000" dirty="0">
                <a:solidFill>
                  <a:srgbClr val="002060"/>
                </a:solidFill>
              </a:rPr>
              <a:t>/</a:t>
            </a:r>
            <a:endParaRPr lang="ko-KR" altLang="en-US" sz="1000" dirty="0">
              <a:solidFill>
                <a:srgbClr val="002060"/>
              </a:solidFill>
            </a:endParaRPr>
          </a:p>
          <a:p>
            <a:pPr defTabSz="180000"/>
            <a:r>
              <a:rPr lang="ko-KR" altLang="en-US" sz="1000" dirty="0">
                <a:solidFill>
                  <a:srgbClr val="002060"/>
                </a:solidFill>
              </a:rPr>
              <a:t>	</a:t>
            </a:r>
            <a:r>
              <a:rPr lang="en-US" altLang="ko-KR" sz="1000" dirty="0">
                <a:solidFill>
                  <a:srgbClr val="002060"/>
                </a:solidFill>
              </a:rPr>
              <a:t>30% { color : green; } /* 30% </a:t>
            </a:r>
            <a:r>
              <a:rPr lang="ko-KR" altLang="en-US" sz="1000" dirty="0">
                <a:solidFill>
                  <a:srgbClr val="002060"/>
                </a:solidFill>
              </a:rPr>
              <a:t>경과 시까지 *</a:t>
            </a:r>
            <a:r>
              <a:rPr lang="en-US" altLang="ko-KR" sz="1000" dirty="0">
                <a:solidFill>
                  <a:srgbClr val="002060"/>
                </a:solidFill>
              </a:rPr>
              <a:t>/</a:t>
            </a:r>
            <a:endParaRPr lang="ko-KR" altLang="en-US" sz="1000" dirty="0">
              <a:solidFill>
                <a:srgbClr val="002060"/>
              </a:solidFill>
            </a:endParaRPr>
          </a:p>
          <a:p>
            <a:pPr defTabSz="180000"/>
            <a:r>
              <a:rPr lang="ko-KR" altLang="en-US" sz="1000" dirty="0">
                <a:solidFill>
                  <a:srgbClr val="002060"/>
                </a:solidFill>
              </a:rPr>
              <a:t>	</a:t>
            </a:r>
            <a:r>
              <a:rPr lang="en-US" altLang="ko-KR" sz="1000" dirty="0">
                <a:solidFill>
                  <a:srgbClr val="002060"/>
                </a:solidFill>
              </a:rPr>
              <a:t>100% { color : red; } /* </a:t>
            </a:r>
            <a:r>
              <a:rPr lang="ko-KR" altLang="en-US" sz="1000" dirty="0">
                <a:solidFill>
                  <a:srgbClr val="002060"/>
                </a:solidFill>
              </a:rPr>
              <a:t>끝까지</a:t>
            </a:r>
            <a:r>
              <a:rPr lang="en-US" altLang="ko-KR" sz="1000" dirty="0">
                <a:solidFill>
                  <a:srgbClr val="002060"/>
                </a:solidFill>
              </a:rPr>
              <a:t>. 100% </a:t>
            </a:r>
            <a:r>
              <a:rPr lang="ko-KR" altLang="en-US" sz="1000" dirty="0">
                <a:solidFill>
                  <a:srgbClr val="002060"/>
                </a:solidFill>
              </a:rPr>
              <a:t>대신 </a:t>
            </a:r>
            <a:r>
              <a:rPr lang="en-US" altLang="ko-KR" sz="1000" dirty="0">
                <a:solidFill>
                  <a:srgbClr val="002060"/>
                </a:solidFill>
              </a:rPr>
              <a:t>to </a:t>
            </a:r>
            <a:r>
              <a:rPr lang="ko-KR" altLang="en-US" sz="1000" dirty="0">
                <a:solidFill>
                  <a:srgbClr val="002060"/>
                </a:solidFill>
              </a:rPr>
              <a:t>사용 가능 *</a:t>
            </a:r>
            <a:r>
              <a:rPr lang="en-US" altLang="ko-KR" sz="1000" dirty="0">
                <a:solidFill>
                  <a:srgbClr val="002060"/>
                </a:solidFill>
              </a:rPr>
              <a:t>/</a:t>
            </a:r>
            <a:endParaRPr lang="ko-KR" altLang="en-US" sz="1000" dirty="0">
              <a:solidFill>
                <a:srgbClr val="002060"/>
              </a:solidFill>
            </a:endParaRPr>
          </a:p>
          <a:p>
            <a:pPr defTabSz="180000"/>
            <a:r>
              <a:rPr lang="en-US" altLang="ko-KR" sz="1000" dirty="0">
                <a:solidFill>
                  <a:srgbClr val="002060"/>
                </a:solidFill>
              </a:rPr>
              <a:t>}</a:t>
            </a:r>
            <a:endParaRPr lang="ko-KR" altLang="en-US" sz="1000" dirty="0">
              <a:solidFill>
                <a:srgbClr val="00206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267" y="2495507"/>
            <a:ext cx="5873988" cy="106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5765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1600" y="127119"/>
            <a:ext cx="5878011" cy="1077229"/>
          </a:xfrm>
        </p:spPr>
        <p:txBody>
          <a:bodyPr/>
          <a:lstStyle/>
          <a:p>
            <a:r>
              <a:rPr lang="en-US" altLang="ko-KR" dirty="0"/>
              <a:t>CSS3</a:t>
            </a:r>
            <a:r>
              <a:rPr lang="ko-KR" altLang="en-US" dirty="0"/>
              <a:t>로 애니메이션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1100441"/>
            <a:ext cx="6750699" cy="381821"/>
          </a:xfrm>
        </p:spPr>
        <p:txBody>
          <a:bodyPr>
            <a:normAutofit/>
          </a:bodyPr>
          <a:lstStyle/>
          <a:p>
            <a:pPr marL="685800" lvl="2" indent="0">
              <a:buNone/>
            </a:pPr>
            <a:r>
              <a:rPr lang="en-US" altLang="ko-KR" sz="2000" b="1" dirty="0"/>
              <a:t>2. </a:t>
            </a:r>
            <a:r>
              <a:rPr lang="ko-KR" altLang="en-US" sz="2000" b="1" dirty="0"/>
              <a:t>애니메이션 스타일 시트 작성</a:t>
            </a:r>
          </a:p>
          <a:p>
            <a:pPr marL="685800" lvl="2" indent="0">
              <a:buNone/>
            </a:pPr>
            <a:endParaRPr lang="ko-KR" altLang="en-US" sz="1600" b="1" u="sng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marL="685800" lvl="2" indent="0">
              <a:buNone/>
            </a:pPr>
            <a:endParaRPr lang="en-US" altLang="ko-KR" sz="1600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65</a:t>
            </a:fld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39552" y="4384231"/>
            <a:ext cx="5873988" cy="8617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000" dirty="0">
                <a:solidFill>
                  <a:srgbClr val="002060"/>
                </a:solidFill>
              </a:rPr>
              <a:t>span {</a:t>
            </a:r>
          </a:p>
          <a:p>
            <a:pPr defTabSz="180000"/>
            <a:r>
              <a:rPr lang="en-US" altLang="ko-KR" sz="1000" dirty="0">
                <a:solidFill>
                  <a:srgbClr val="002060"/>
                </a:solidFill>
              </a:rPr>
              <a:t>	animation-name : </a:t>
            </a:r>
            <a:r>
              <a:rPr lang="en-US" altLang="ko-KR" sz="1000" dirty="0" err="1">
                <a:solidFill>
                  <a:srgbClr val="002060"/>
                </a:solidFill>
              </a:rPr>
              <a:t>textColorAnimation</a:t>
            </a:r>
            <a:r>
              <a:rPr lang="en-US" altLang="ko-KR" sz="1000" dirty="0">
                <a:solidFill>
                  <a:srgbClr val="002060"/>
                </a:solidFill>
              </a:rPr>
              <a:t>; 	/* </a:t>
            </a:r>
            <a:r>
              <a:rPr lang="ko-KR" altLang="en-US" sz="1000" dirty="0">
                <a:solidFill>
                  <a:srgbClr val="002060"/>
                </a:solidFill>
              </a:rPr>
              <a:t>애니메이션 코드 이름 *</a:t>
            </a:r>
            <a:r>
              <a:rPr lang="en-US" altLang="ko-KR" sz="1000" dirty="0">
                <a:solidFill>
                  <a:srgbClr val="002060"/>
                </a:solidFill>
              </a:rPr>
              <a:t>/</a:t>
            </a:r>
            <a:endParaRPr lang="ko-KR" altLang="en-US" sz="1000" dirty="0">
              <a:solidFill>
                <a:srgbClr val="002060"/>
              </a:solidFill>
            </a:endParaRPr>
          </a:p>
          <a:p>
            <a:pPr defTabSz="180000"/>
            <a:r>
              <a:rPr lang="ko-KR" altLang="en-US" sz="1000" dirty="0">
                <a:solidFill>
                  <a:srgbClr val="002060"/>
                </a:solidFill>
              </a:rPr>
              <a:t>	</a:t>
            </a:r>
            <a:r>
              <a:rPr lang="en-US" altLang="ko-KR" sz="1000" dirty="0">
                <a:solidFill>
                  <a:srgbClr val="002060"/>
                </a:solidFill>
              </a:rPr>
              <a:t>animation-duration : 5s; 							/* </a:t>
            </a:r>
            <a:r>
              <a:rPr lang="ko-KR" altLang="en-US" sz="1000" dirty="0">
                <a:solidFill>
                  <a:srgbClr val="002060"/>
                </a:solidFill>
              </a:rPr>
              <a:t>애니메이션 </a:t>
            </a:r>
            <a:r>
              <a:rPr lang="en-US" altLang="ko-KR" sz="1000" dirty="0">
                <a:solidFill>
                  <a:srgbClr val="002060"/>
                </a:solidFill>
              </a:rPr>
              <a:t>1</a:t>
            </a:r>
            <a:r>
              <a:rPr lang="ko-KR" altLang="en-US" sz="1000" dirty="0">
                <a:solidFill>
                  <a:srgbClr val="002060"/>
                </a:solidFill>
              </a:rPr>
              <a:t>회 시간은 </a:t>
            </a:r>
            <a:r>
              <a:rPr lang="en-US" altLang="ko-KR" sz="1000" dirty="0">
                <a:solidFill>
                  <a:srgbClr val="002060"/>
                </a:solidFill>
              </a:rPr>
              <a:t>5</a:t>
            </a:r>
            <a:r>
              <a:rPr lang="ko-KR" altLang="en-US" sz="1000" dirty="0">
                <a:solidFill>
                  <a:srgbClr val="002060"/>
                </a:solidFill>
              </a:rPr>
              <a:t>초 *</a:t>
            </a:r>
            <a:r>
              <a:rPr lang="en-US" altLang="ko-KR" sz="1000" dirty="0">
                <a:solidFill>
                  <a:srgbClr val="002060"/>
                </a:solidFill>
              </a:rPr>
              <a:t>/</a:t>
            </a:r>
            <a:endParaRPr lang="ko-KR" altLang="en-US" sz="1000" dirty="0">
              <a:solidFill>
                <a:srgbClr val="002060"/>
              </a:solidFill>
            </a:endParaRPr>
          </a:p>
          <a:p>
            <a:pPr defTabSz="180000"/>
            <a:r>
              <a:rPr lang="ko-KR" altLang="en-US" sz="1000" dirty="0">
                <a:solidFill>
                  <a:srgbClr val="002060"/>
                </a:solidFill>
              </a:rPr>
              <a:t>	</a:t>
            </a:r>
            <a:r>
              <a:rPr lang="en-US" altLang="ko-KR" sz="1000" dirty="0">
                <a:solidFill>
                  <a:srgbClr val="002060"/>
                </a:solidFill>
              </a:rPr>
              <a:t>animation-iteration-count : infinite; 			/* </a:t>
            </a:r>
            <a:r>
              <a:rPr lang="ko-KR" altLang="en-US" sz="1000" dirty="0">
                <a:solidFill>
                  <a:srgbClr val="002060"/>
                </a:solidFill>
              </a:rPr>
              <a:t>무한 반복 *</a:t>
            </a:r>
            <a:r>
              <a:rPr lang="en-US" altLang="ko-KR" sz="1000" dirty="0">
                <a:solidFill>
                  <a:srgbClr val="002060"/>
                </a:solidFill>
              </a:rPr>
              <a:t>/</a:t>
            </a:r>
            <a:endParaRPr lang="ko-KR" altLang="en-US" sz="1000" dirty="0">
              <a:solidFill>
                <a:srgbClr val="002060"/>
              </a:solidFill>
            </a:endParaRPr>
          </a:p>
          <a:p>
            <a:pPr defTabSz="180000"/>
            <a:r>
              <a:rPr lang="en-US" altLang="ko-KR" sz="1000" dirty="0">
                <a:solidFill>
                  <a:srgbClr val="002060"/>
                </a:solidFill>
              </a:rPr>
              <a:t>}</a:t>
            </a:r>
            <a:endParaRPr lang="ko-KR" altLang="en-US" sz="1000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ECAAE9-8C98-5144-AF01-6564D505D7BC}"/>
              </a:ext>
            </a:extLst>
          </p:cNvPr>
          <p:cNvSpPr txBox="1"/>
          <p:nvPr/>
        </p:nvSpPr>
        <p:spPr>
          <a:xfrm>
            <a:off x="421414" y="1550337"/>
            <a:ext cx="880689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애니메이션 속성들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animation-name : </a:t>
            </a:r>
            <a:r>
              <a:rPr lang="ko-KR" altLang="en-US" dirty="0"/>
              <a:t>애니메이션을 지정하기 위한 이름 정의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animation-duration : </a:t>
            </a:r>
            <a:r>
              <a:rPr lang="ko-KR" altLang="en-US" dirty="0"/>
              <a:t>애니메이션이 일어나는 </a:t>
            </a:r>
            <a:r>
              <a:rPr lang="ko-KR" altLang="en-US" dirty="0" err="1"/>
              <a:t>랩타임</a:t>
            </a:r>
            <a:r>
              <a:rPr lang="ko-KR" altLang="en-US" dirty="0"/>
              <a:t> 지정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animation-delay :</a:t>
            </a:r>
            <a:r>
              <a:rPr lang="ko-KR" altLang="en-US" dirty="0" err="1"/>
              <a:t>엘리먼트가</a:t>
            </a:r>
            <a:r>
              <a:rPr lang="ko-KR" altLang="en-US" dirty="0"/>
              <a:t> 로딩 후</a:t>
            </a:r>
            <a:r>
              <a:rPr lang="en-US" altLang="ko-KR" dirty="0"/>
              <a:t>,</a:t>
            </a:r>
            <a:r>
              <a:rPr lang="ko-KR" altLang="en-US" dirty="0"/>
              <a:t> 시작을 지연할 시간을 설정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animation-direction : </a:t>
            </a:r>
            <a:r>
              <a:rPr lang="ko-KR" altLang="en-US" dirty="0"/>
              <a:t>애니메이션이 종료된 후 반복 할 때</a:t>
            </a:r>
            <a:r>
              <a:rPr lang="en-US" altLang="ko-KR" dirty="0"/>
              <a:t>,</a:t>
            </a:r>
            <a:r>
              <a:rPr lang="ko-KR" altLang="en-US" dirty="0"/>
              <a:t> 애니메이션 동작 방향 설정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animation-iteration-count : </a:t>
            </a:r>
            <a:r>
              <a:rPr lang="ko-KR" altLang="en-US" dirty="0"/>
              <a:t>애니메이션 플레이의 반복 횟수 지정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dirty="0"/>
              <a:t>infinite </a:t>
            </a:r>
            <a:r>
              <a:rPr lang="ko-KR" altLang="en-US" dirty="0"/>
              <a:t>무한반복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animation-play-state : </a:t>
            </a:r>
            <a:r>
              <a:rPr lang="ko-KR" altLang="en-US" dirty="0"/>
              <a:t>애니메이션을 멈추거나 다시 시작 가능</a:t>
            </a:r>
            <a:r>
              <a:rPr lang="en-US" altLang="ko-KR" dirty="0"/>
              <a:t>.</a:t>
            </a:r>
            <a:r>
              <a:rPr lang="ko-KR" altLang="en-US" dirty="0"/>
              <a:t> 값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running, paused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animation-timing-function : </a:t>
            </a:r>
            <a:r>
              <a:rPr lang="ko-KR" altLang="en-US" dirty="0"/>
              <a:t>중간 상태들의 전환을 어떤 시간 간격으로 진행할지 지정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animation-fill-mode : </a:t>
            </a:r>
            <a:r>
              <a:rPr lang="ko-KR" altLang="en-US" dirty="0"/>
              <a:t>애니메이션이 시작되기 전과 종료 후 어떤 값이 적용될지 지정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3618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1D435-F52D-D34E-A042-E9B993ED4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적용 가능한 값들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EBE18-0B62-5F47-BD24-AD6552322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Animation-direction </a:t>
            </a:r>
            <a:r>
              <a:rPr lang="ko-KR" altLang="en-US" dirty="0"/>
              <a:t>값들</a:t>
            </a:r>
            <a:r>
              <a:rPr lang="en-US" b="1" dirty="0"/>
              <a:t> </a:t>
            </a:r>
          </a:p>
          <a:p>
            <a:pPr lvl="1"/>
            <a:r>
              <a:rPr lang="en-US" b="1" dirty="0"/>
              <a:t>normal: </a:t>
            </a:r>
            <a:r>
              <a:rPr lang="ko-KR" altLang="en-US" dirty="0" err="1"/>
              <a:t>정방향으로</a:t>
            </a:r>
            <a:r>
              <a:rPr lang="ko-KR" altLang="en-US" dirty="0"/>
              <a:t> 재생</a:t>
            </a:r>
            <a:endParaRPr lang="en-US" b="1" dirty="0"/>
          </a:p>
          <a:p>
            <a:pPr lvl="1"/>
            <a:r>
              <a:rPr lang="en-US" b="1" dirty="0"/>
              <a:t>reverse: </a:t>
            </a:r>
            <a:r>
              <a:rPr lang="ko-KR" altLang="en-US" dirty="0"/>
              <a:t>재생 종료 후 마지막 프레임부터 다시 시작</a:t>
            </a:r>
            <a:endParaRPr lang="en-US" b="1" dirty="0"/>
          </a:p>
          <a:p>
            <a:pPr lvl="1"/>
            <a:r>
              <a:rPr lang="en-US" b="1" dirty="0"/>
              <a:t>alternate: </a:t>
            </a:r>
            <a:r>
              <a:rPr lang="ko-KR" altLang="en-US" dirty="0"/>
              <a:t>매 </a:t>
            </a:r>
            <a:r>
              <a:rPr lang="ko-KR" altLang="en-US" dirty="0" err="1"/>
              <a:t>사이클마다</a:t>
            </a:r>
            <a:r>
              <a:rPr lang="ko-KR" altLang="en-US" dirty="0"/>
              <a:t> 각 주기의 방향을 뒤집으며</a:t>
            </a:r>
            <a:r>
              <a:rPr lang="en-US" altLang="ko-KR" dirty="0"/>
              <a:t>, </a:t>
            </a:r>
            <a:r>
              <a:rPr lang="ko-KR" altLang="en-US" dirty="0"/>
              <a:t>첫 번째 반복은 </a:t>
            </a:r>
            <a:r>
              <a:rPr lang="ko-KR" altLang="en-US" dirty="0" err="1"/>
              <a:t>정방향</a:t>
            </a:r>
            <a:endParaRPr lang="en-US" b="1" dirty="0"/>
          </a:p>
          <a:p>
            <a:pPr lvl="1"/>
            <a:r>
              <a:rPr lang="en-US" b="1" dirty="0"/>
              <a:t>alternate-reverse: </a:t>
            </a:r>
            <a:r>
              <a:rPr lang="ko-KR" altLang="en-US" dirty="0"/>
              <a:t>매 </a:t>
            </a:r>
            <a:r>
              <a:rPr lang="ko-KR" altLang="en-US" dirty="0" err="1"/>
              <a:t>사이클마다</a:t>
            </a:r>
            <a:r>
              <a:rPr lang="ko-KR" altLang="en-US" dirty="0"/>
              <a:t> 각 주기의 방향을 뒤집으며</a:t>
            </a:r>
            <a:r>
              <a:rPr lang="en-US" altLang="ko-KR" dirty="0"/>
              <a:t>, </a:t>
            </a:r>
            <a:r>
              <a:rPr lang="ko-KR" altLang="en-US" dirty="0"/>
              <a:t>첫 번째 반복은 역방향으로 진행</a:t>
            </a:r>
            <a:endParaRPr lang="en-US" altLang="ko-KR" dirty="0"/>
          </a:p>
          <a:p>
            <a:r>
              <a:rPr lang="en-US" dirty="0"/>
              <a:t>Animation-delay </a:t>
            </a:r>
            <a:r>
              <a:rPr lang="ko-KR" altLang="en-US" dirty="0"/>
              <a:t>값들</a:t>
            </a:r>
            <a:r>
              <a:rPr lang="en-US" b="1" dirty="0"/>
              <a:t> </a:t>
            </a:r>
          </a:p>
          <a:p>
            <a:pPr lvl="1"/>
            <a:r>
              <a:rPr lang="en-US" b="1" dirty="0"/>
              <a:t>0: </a:t>
            </a:r>
            <a:r>
              <a:rPr lang="ko-KR" altLang="en-US" dirty="0"/>
              <a:t>적용하자마자 애니메이션을 시작</a:t>
            </a:r>
            <a:r>
              <a:rPr lang="en-US" altLang="ko-KR" dirty="0"/>
              <a:t>.</a:t>
            </a:r>
            <a:r>
              <a:rPr lang="ko-KR" altLang="en-US" dirty="0"/>
              <a:t> 기본값</a:t>
            </a:r>
            <a:endParaRPr lang="en-US" b="1" dirty="0"/>
          </a:p>
          <a:p>
            <a:pPr lvl="1"/>
            <a:r>
              <a:rPr lang="en-US" b="1" dirty="0"/>
              <a:t>Now:</a:t>
            </a:r>
            <a:r>
              <a:rPr lang="ko-KR" altLang="en-US" b="1" dirty="0"/>
              <a:t> </a:t>
            </a:r>
            <a:r>
              <a:rPr lang="ko-KR" altLang="en-US" dirty="0"/>
              <a:t>적용하자마자 애니메이션을 시작</a:t>
            </a:r>
            <a:r>
              <a:rPr lang="en-US" altLang="ko-KR" dirty="0"/>
              <a:t>. 0</a:t>
            </a:r>
            <a:r>
              <a:rPr lang="ko-KR" altLang="en-US" dirty="0"/>
              <a:t>과 동일</a:t>
            </a:r>
            <a:endParaRPr lang="en-US" altLang="ko-KR" dirty="0"/>
          </a:p>
          <a:p>
            <a:pPr lvl="1"/>
            <a:r>
              <a:rPr lang="ko-KR" altLang="en-US" b="1" dirty="0"/>
              <a:t>숫자</a:t>
            </a:r>
            <a:r>
              <a:rPr lang="en-US" altLang="ko-KR" b="1" dirty="0"/>
              <a:t>,</a:t>
            </a:r>
            <a:r>
              <a:rPr lang="ko-KR" altLang="en-US" b="1" dirty="0"/>
              <a:t> 단위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ko-KR" altLang="en-US" dirty="0"/>
              <a:t>설정한 시간이 지난 뒤 시작</a:t>
            </a:r>
            <a:r>
              <a:rPr lang="en-US" altLang="ko-KR" dirty="0"/>
              <a:t>.</a:t>
            </a:r>
            <a:r>
              <a:rPr lang="ko-KR" altLang="en-US" dirty="0"/>
              <a:t> 단위는 초</a:t>
            </a:r>
            <a:r>
              <a:rPr lang="en-US" altLang="ko-KR" dirty="0"/>
              <a:t>(</a:t>
            </a:r>
            <a:r>
              <a:rPr lang="en-US" dirty="0"/>
              <a:t>s)</a:t>
            </a:r>
            <a:r>
              <a:rPr lang="ko-KR" altLang="en-US" dirty="0"/>
              <a:t>와 </a:t>
            </a:r>
            <a:r>
              <a:rPr lang="ko-KR" altLang="en-US" dirty="0" err="1"/>
              <a:t>밀리초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dirty="0" err="1"/>
              <a:t>ms</a:t>
            </a:r>
            <a:r>
              <a:rPr lang="en-US" dirty="0"/>
              <a:t>)</a:t>
            </a:r>
          </a:p>
          <a:p>
            <a:pPr lvl="2"/>
            <a:r>
              <a:rPr lang="ko-KR" altLang="en-US" dirty="0" err="1"/>
              <a:t>음수값</a:t>
            </a:r>
            <a:r>
              <a:rPr lang="en-US" altLang="ko-KR" dirty="0"/>
              <a:t>:</a:t>
            </a:r>
            <a:r>
              <a:rPr lang="ko-KR" altLang="en-US" dirty="0"/>
              <a:t> 지정한 시간 뒤 장면부터 재생</a:t>
            </a:r>
            <a:endParaRPr lang="en-US" altLang="ko-KR" dirty="0"/>
          </a:p>
          <a:p>
            <a:r>
              <a:rPr lang="en-US" dirty="0"/>
              <a:t>animation-timing-function </a:t>
            </a:r>
            <a:r>
              <a:rPr lang="ko-KR" altLang="en-US" dirty="0"/>
              <a:t>값들</a:t>
            </a:r>
            <a:endParaRPr lang="en-US" dirty="0"/>
          </a:p>
          <a:p>
            <a:pPr lvl="1"/>
            <a:r>
              <a:rPr lang="en-US" altLang="ko-KR" dirty="0"/>
              <a:t>Ease:</a:t>
            </a:r>
            <a:r>
              <a:rPr lang="ko-KR" altLang="en-US" dirty="0"/>
              <a:t> 기본값</a:t>
            </a:r>
            <a:endParaRPr lang="en-US" altLang="ko-KR" dirty="0"/>
          </a:p>
          <a:p>
            <a:pPr lvl="1"/>
            <a:r>
              <a:rPr lang="en-US" altLang="ko-KR" dirty="0"/>
              <a:t>Ease-in-out: </a:t>
            </a:r>
            <a:r>
              <a:rPr lang="ko-KR" altLang="en-US" dirty="0"/>
              <a:t>시작 재생 속도를 점점 빠르게 하고</a:t>
            </a:r>
            <a:r>
              <a:rPr lang="en-US" altLang="ko-KR" dirty="0"/>
              <a:t>, </a:t>
            </a:r>
            <a:r>
              <a:rPr lang="ko-KR" altLang="en-US" dirty="0"/>
              <a:t>마지막 재생 속도를 점점 느리게</a:t>
            </a:r>
            <a:r>
              <a:rPr lang="en-US" altLang="ko-KR" dirty="0"/>
              <a:t> </a:t>
            </a:r>
            <a:r>
              <a:rPr lang="ko-KR" altLang="en-US" dirty="0"/>
              <a:t>재생</a:t>
            </a:r>
            <a:br>
              <a:rPr lang="ko-KR" altLang="en-US" dirty="0"/>
            </a:br>
            <a:endParaRPr lang="en-US" b="1" dirty="0"/>
          </a:p>
          <a:p>
            <a:endParaRPr lang="en-US" altLang="ko-KR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91832F-D1EC-D64A-A7B3-57406C768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1E380A-C972-064A-AFF1-4A087E99C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66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96648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CSS3 </a:t>
            </a:r>
            <a:r>
              <a:rPr lang="ko-KR" altLang="en-US" dirty="0"/>
              <a:t>애니메이션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67</a:t>
            </a:fld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971600" y="5090402"/>
            <a:ext cx="3294509" cy="677585"/>
          </a:xfrm>
          <a:prstGeom prst="roundRect">
            <a:avLst>
              <a:gd name="adj" fmla="val 8379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2060"/>
                </a:solidFill>
              </a:rPr>
              <a:t>&lt;p&gt;</a:t>
            </a:r>
            <a:r>
              <a:rPr lang="en-US" altLang="ko-KR" sz="1200" b="1" dirty="0">
                <a:solidFill>
                  <a:srgbClr val="002060"/>
                </a:solidFill>
              </a:rPr>
              <a:t>&lt;span&gt;span&lt;/span&gt;</a:t>
            </a:r>
            <a:r>
              <a:rPr lang="ko-KR" altLang="en-US" sz="1200" dirty="0">
                <a:solidFill>
                  <a:srgbClr val="002060"/>
                </a:solidFill>
              </a:rPr>
              <a:t>텍스트를 </a:t>
            </a:r>
            <a:r>
              <a:rPr lang="en-US" altLang="ko-KR" sz="1200" dirty="0">
                <a:solidFill>
                  <a:srgbClr val="002060"/>
                </a:solidFill>
              </a:rPr>
              <a:t>5</a:t>
            </a:r>
            <a:r>
              <a:rPr lang="ko-KR" altLang="en-US" sz="1200" dirty="0">
                <a:solidFill>
                  <a:srgbClr val="002060"/>
                </a:solidFill>
              </a:rPr>
              <a:t>초에 </a:t>
            </a:r>
            <a:r>
              <a:rPr lang="en-US" altLang="ko-KR" sz="1200" dirty="0">
                <a:solidFill>
                  <a:srgbClr val="002060"/>
                </a:solidFill>
              </a:rPr>
              <a:t>blue, green, red</a:t>
            </a:r>
            <a:r>
              <a:rPr lang="ko-KR" altLang="en-US" sz="1200" dirty="0">
                <a:solidFill>
                  <a:srgbClr val="002060"/>
                </a:solidFill>
              </a:rPr>
              <a:t>로 무한 반복합니다</a:t>
            </a:r>
            <a:r>
              <a:rPr lang="en-US" altLang="ko-KR" sz="1200" dirty="0">
                <a:solidFill>
                  <a:srgbClr val="002060"/>
                </a:solidFill>
              </a:rPr>
              <a:t>.</a:t>
            </a:r>
          </a:p>
          <a:p>
            <a:r>
              <a:rPr lang="en-US" altLang="ko-KR" sz="1200" dirty="0">
                <a:solidFill>
                  <a:srgbClr val="002060"/>
                </a:solidFill>
              </a:rPr>
              <a:t>&lt;/p&gt;</a:t>
            </a:r>
            <a:endParaRPr lang="ko-KR" altLang="en-US" sz="1200" dirty="0">
              <a:solidFill>
                <a:srgbClr val="002060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72320" y="2753871"/>
            <a:ext cx="3293790" cy="1976497"/>
          </a:xfrm>
          <a:prstGeom prst="roundRect">
            <a:avLst>
              <a:gd name="adj" fmla="val 4679"/>
            </a:avLst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dirty="0"/>
              <a:t>@</a:t>
            </a:r>
            <a:r>
              <a:rPr lang="en-US" altLang="ko-KR" sz="1200" dirty="0" err="1"/>
              <a:t>keyframes</a:t>
            </a:r>
            <a:r>
              <a:rPr lang="en-US" altLang="ko-KR" sz="1200" dirty="0"/>
              <a:t> </a:t>
            </a:r>
            <a:r>
              <a:rPr lang="en-US" altLang="ko-KR" sz="1200" b="1" dirty="0" err="1"/>
              <a:t>textColorAnimation</a:t>
            </a:r>
            <a:r>
              <a:rPr lang="en-US" altLang="ko-KR" sz="1200" dirty="0"/>
              <a:t> {</a:t>
            </a:r>
          </a:p>
          <a:p>
            <a:pPr defTabSz="180000" fontAlgn="base" latinLnBrk="0"/>
            <a:r>
              <a:rPr lang="en-US" altLang="ko-KR" sz="1200" dirty="0"/>
              <a:t>	0% { color : blue; }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30% { color : green; } </a:t>
            </a:r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100% { color : red; }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dirty="0"/>
              <a:t>}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dirty="0"/>
              <a:t>span {</a:t>
            </a:r>
          </a:p>
          <a:p>
            <a:pPr defTabSz="180000" fontAlgn="base" latinLnBrk="0"/>
            <a:r>
              <a:rPr lang="en-US" altLang="ko-KR" sz="1200" dirty="0"/>
              <a:t>	animation-name : </a:t>
            </a:r>
            <a:r>
              <a:rPr lang="en-US" altLang="ko-KR" sz="1200" b="1" dirty="0" err="1"/>
              <a:t>textColorAnimation</a:t>
            </a:r>
            <a:r>
              <a:rPr lang="en-US" altLang="ko-KR" sz="1200" dirty="0"/>
              <a:t>; 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animation-duration : 5s;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animation-iteration-count : infinite; 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3419872" y="2492896"/>
            <a:ext cx="8691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C00000"/>
                </a:solidFill>
              </a:rPr>
              <a:t>CSS </a:t>
            </a:r>
            <a:r>
              <a:rPr lang="ko-KR" altLang="en-US" sz="1050" dirty="0">
                <a:solidFill>
                  <a:srgbClr val="C00000"/>
                </a:solidFill>
              </a:rPr>
              <a:t>스타일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53482" y="4847066"/>
            <a:ext cx="8595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C00000"/>
                </a:solidFill>
              </a:rPr>
              <a:t>HTML </a:t>
            </a:r>
            <a:r>
              <a:rPr lang="ko-KR" altLang="en-US" sz="1050" dirty="0">
                <a:solidFill>
                  <a:srgbClr val="C00000"/>
                </a:solidFill>
              </a:rPr>
              <a:t>코드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4030827" y="2973367"/>
            <a:ext cx="4226015" cy="2534453"/>
            <a:chOff x="4030827" y="2973367"/>
            <a:chExt cx="4226015" cy="2534453"/>
          </a:xfrm>
        </p:grpSpPr>
        <p:sp>
          <p:nvSpPr>
            <p:cNvPr id="10" name="자유형 9"/>
            <p:cNvSpPr/>
            <p:nvPr/>
          </p:nvSpPr>
          <p:spPr>
            <a:xfrm rot="2476854">
              <a:off x="4030827" y="3794885"/>
              <a:ext cx="3193299" cy="917575"/>
            </a:xfrm>
            <a:custGeom>
              <a:avLst/>
              <a:gdLst>
                <a:gd name="connsiteX0" fmla="*/ 3996813 w 4432857"/>
                <a:gd name="connsiteY0" fmla="*/ 323850 h 773471"/>
                <a:gd name="connsiteX1" fmla="*/ 4101588 w 4432857"/>
                <a:gd name="connsiteY1" fmla="*/ 771525 h 773471"/>
                <a:gd name="connsiteX2" fmla="*/ 320163 w 4432857"/>
                <a:gd name="connsiteY2" fmla="*/ 466725 h 773471"/>
                <a:gd name="connsiteX3" fmla="*/ 463038 w 4432857"/>
                <a:gd name="connsiteY3" fmla="*/ 0 h 77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32857" h="773471">
                  <a:moveTo>
                    <a:pt x="3996813" y="323850"/>
                  </a:moveTo>
                  <a:cubicBezTo>
                    <a:pt x="4355588" y="535781"/>
                    <a:pt x="4714363" y="747713"/>
                    <a:pt x="4101588" y="771525"/>
                  </a:cubicBezTo>
                  <a:cubicBezTo>
                    <a:pt x="3488813" y="795338"/>
                    <a:pt x="926588" y="595313"/>
                    <a:pt x="320163" y="466725"/>
                  </a:cubicBezTo>
                  <a:cubicBezTo>
                    <a:pt x="-286262" y="338138"/>
                    <a:pt x="88388" y="169069"/>
                    <a:pt x="463038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34141" y="5261599"/>
              <a:ext cx="7425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C00000"/>
                  </a:solidFill>
                </a:rPr>
                <a:t>무한 반복</a:t>
              </a:r>
            </a:p>
          </p:txBody>
        </p:sp>
        <p:cxnSp>
          <p:nvCxnSpPr>
            <p:cNvPr id="7" name="직선 화살표 연결선 6"/>
            <p:cNvCxnSpPr>
              <a:stCxn id="30" idx="3"/>
              <a:endCxn id="32" idx="0"/>
            </p:cNvCxnSpPr>
            <p:nvPr/>
          </p:nvCxnSpPr>
          <p:spPr>
            <a:xfrm>
              <a:off x="6880819" y="3096478"/>
              <a:ext cx="1124191" cy="1229497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 rot="2827402">
              <a:off x="7245122" y="3551412"/>
              <a:ext cx="750814" cy="256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5</a:t>
              </a:r>
              <a:r>
                <a:rPr lang="ko-KR" altLang="en-US" sz="1000" dirty="0">
                  <a:solidFill>
                    <a:srgbClr val="C00000"/>
                  </a:solidFill>
                </a:rPr>
                <a:t>초 경과</a:t>
              </a:r>
            </a:p>
          </p:txBody>
        </p:sp>
        <p:pic>
          <p:nvPicPr>
            <p:cNvPr id="614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2681" y="3133629"/>
              <a:ext cx="1588242" cy="66065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6153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6420" y="3328977"/>
              <a:ext cx="1588242" cy="66065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6152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1114" y="3534178"/>
              <a:ext cx="1588242" cy="66065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6151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5807" y="3766677"/>
              <a:ext cx="1588242" cy="66065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6154" name="Picture 1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5398" y="4027314"/>
              <a:ext cx="1588242" cy="66065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6150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9602" y="4343111"/>
              <a:ext cx="1588242" cy="66065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6518219" y="2973367"/>
              <a:ext cx="3626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0%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945468" y="3506040"/>
              <a:ext cx="4331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30%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753178" y="4325975"/>
              <a:ext cx="5036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100%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827584" y="1547199"/>
            <a:ext cx="70991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초를 주기로 </a:t>
            </a:r>
            <a:r>
              <a:rPr lang="en-US" altLang="ko-KR" dirty="0"/>
              <a:t>&lt;span&gt; </a:t>
            </a:r>
            <a:r>
              <a:rPr lang="ko-KR" altLang="en-US" dirty="0"/>
              <a:t>태그의 </a:t>
            </a:r>
            <a:r>
              <a:rPr lang="ko-KR" altLang="en-US" dirty="0" err="1"/>
              <a:t>글자색을</a:t>
            </a:r>
            <a:r>
              <a:rPr lang="ko-KR" altLang="en-US" dirty="0"/>
              <a:t> 파란색</a:t>
            </a:r>
            <a:r>
              <a:rPr lang="en-US" altLang="ko-KR" dirty="0"/>
              <a:t>, </a:t>
            </a:r>
            <a:r>
              <a:rPr lang="ko-KR" altLang="en-US" dirty="0"/>
              <a:t>초록색</a:t>
            </a:r>
            <a:r>
              <a:rPr lang="en-US" altLang="ko-KR" dirty="0"/>
              <a:t>, </a:t>
            </a:r>
            <a:r>
              <a:rPr lang="ko-KR" altLang="en-US" dirty="0"/>
              <a:t>빨간색으로 바꾸는 애니메이션</a:t>
            </a:r>
            <a:r>
              <a:rPr lang="en-US" altLang="ko-KR" dirty="0"/>
              <a:t>. </a:t>
            </a:r>
            <a:r>
              <a:rPr lang="ko-KR" altLang="en-US" dirty="0"/>
              <a:t>무한 반복</a:t>
            </a:r>
          </a:p>
        </p:txBody>
      </p:sp>
    </p:spTree>
    <p:extLst>
      <p:ext uri="{BB962C8B-B14F-4D97-AF65-F5344CB8AC3E}">
        <p14:creationId xmlns:p14="http://schemas.microsoft.com/office/powerpoint/2010/main" val="251177957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5-12 </a:t>
            </a:r>
            <a:r>
              <a:rPr lang="ko-KR" altLang="en-US" dirty="0"/>
              <a:t>애니메이션 만들기 연습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68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475656" y="1628800"/>
            <a:ext cx="6552728" cy="2168240"/>
            <a:chOff x="1130152" y="1116744"/>
            <a:chExt cx="6552728" cy="2168240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872131" y="1160929"/>
              <a:ext cx="426625" cy="2850911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30152" y="1116744"/>
              <a:ext cx="65527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‘</a:t>
              </a:r>
              <a:r>
                <a:rPr lang="ko-KR" altLang="en-US" sz="1200" dirty="0"/>
                <a:t>꽝</a:t>
              </a:r>
              <a:r>
                <a:rPr lang="en-US" altLang="ko-KR" sz="1200" dirty="0"/>
                <a:t>!’ </a:t>
              </a:r>
              <a:r>
                <a:rPr lang="ko-KR" altLang="en-US" sz="1200" dirty="0"/>
                <a:t>글자의 크기를 </a:t>
              </a:r>
              <a:r>
                <a:rPr lang="en-US" altLang="ko-KR" sz="1200" dirty="0"/>
                <a:t>3</a:t>
              </a:r>
              <a:r>
                <a:rPr lang="ko-KR" altLang="en-US" sz="1200" dirty="0"/>
                <a:t>초에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걸쳐 </a:t>
              </a:r>
              <a:r>
                <a:rPr lang="en-US" altLang="ko-KR" sz="1200" dirty="0"/>
                <a:t>500%</a:t>
              </a:r>
              <a:r>
                <a:rPr lang="ko-KR" altLang="en-US" sz="1200" dirty="0"/>
                <a:t>에서 </a:t>
              </a:r>
              <a:r>
                <a:rPr lang="en-US" altLang="ko-KR" sz="1200" dirty="0"/>
                <a:t>100%</a:t>
              </a:r>
              <a:r>
                <a:rPr lang="ko-KR" altLang="en-US" sz="1200" dirty="0"/>
                <a:t>로 서서히 축소되는 애니메이션을 작성하라</a:t>
              </a:r>
              <a:r>
                <a:rPr lang="en-US" altLang="ko-KR" sz="1200" dirty="0"/>
                <a:t>.</a:t>
              </a:r>
            </a:p>
            <a:p>
              <a:r>
                <a:rPr lang="ko-KR" altLang="en-US" sz="1200" dirty="0"/>
                <a:t>애니메이션은 무한 반복한다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1475656" y="1700808"/>
              <a:ext cx="5112568" cy="1584176"/>
              <a:chOff x="1710228" y="3212976"/>
              <a:chExt cx="5112568" cy="1584176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2131386" y="3577723"/>
                <a:ext cx="8341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rgbClr val="C00000"/>
                    </a:solidFill>
                  </a:rPr>
                  <a:t>0%(from)</a:t>
                </a:r>
                <a:endParaRPr lang="ko-KR" altLang="en-US" sz="10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2131386" y="3720418"/>
                <a:ext cx="998991" cy="10370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4600" b="1" dirty="0"/>
                  <a:t>꽝</a:t>
                </a:r>
                <a:r>
                  <a:rPr lang="en-US" altLang="ko-KR" sz="4600" b="1" dirty="0"/>
                  <a:t>!</a:t>
                </a:r>
                <a:endParaRPr lang="ko-KR" altLang="en-US" sz="4600" b="1" dirty="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742648" y="3429842"/>
                <a:ext cx="49244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200" dirty="0">
                    <a:solidFill>
                      <a:srgbClr val="C00000"/>
                    </a:solidFill>
                  </a:rPr>
                  <a:t>시간</a:t>
                </a: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5720822" y="4046901"/>
                <a:ext cx="38824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200" b="1" dirty="0"/>
                  <a:t>꽝</a:t>
                </a:r>
                <a:r>
                  <a:rPr lang="en-US" altLang="ko-KR" sz="1200" b="1" dirty="0"/>
                  <a:t>!</a:t>
                </a:r>
                <a:endParaRPr lang="ko-KR" altLang="en-US" sz="1200" b="1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529102" y="3586659"/>
                <a:ext cx="70243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solidFill>
                      <a:srgbClr val="C00000"/>
                    </a:solidFill>
                  </a:rPr>
                  <a:t>100%(to)</a:t>
                </a:r>
                <a:endParaRPr lang="ko-KR" altLang="en-US" sz="10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1710228" y="3212976"/>
                <a:ext cx="5112568" cy="1584176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893894" y="4498213"/>
                <a:ext cx="116301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rgbClr val="CC00CC"/>
                    </a:solidFill>
                  </a:rPr>
                  <a:t>font-size</a:t>
                </a:r>
                <a:r>
                  <a:rPr lang="en-US" altLang="ko-KR" sz="1000" dirty="0"/>
                  <a:t> : </a:t>
                </a:r>
                <a:r>
                  <a:rPr lang="en-US" altLang="ko-KR" sz="1000" dirty="0">
                    <a:solidFill>
                      <a:srgbClr val="00B0F0"/>
                    </a:solidFill>
                  </a:rPr>
                  <a:t>500%</a:t>
                </a:r>
                <a:endParaRPr lang="ko-KR" altLang="en-US" sz="10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5344911" y="4442319"/>
                <a:ext cx="121689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rgbClr val="CC00CC"/>
                    </a:solidFill>
                  </a:rPr>
                  <a:t>font-size</a:t>
                </a:r>
                <a:r>
                  <a:rPr lang="en-US" altLang="ko-KR" sz="1000" dirty="0"/>
                  <a:t> : </a:t>
                </a:r>
                <a:r>
                  <a:rPr lang="en-US" altLang="ko-KR" sz="1000" dirty="0">
                    <a:solidFill>
                      <a:srgbClr val="00B0F0"/>
                    </a:solidFill>
                  </a:rPr>
                  <a:t>100%</a:t>
                </a:r>
                <a:endParaRPr lang="ko-KR" altLang="en-US" sz="1000" dirty="0">
                  <a:solidFill>
                    <a:srgbClr val="00B0F0"/>
                  </a:solidFill>
                </a:endParaRPr>
              </a:p>
            </p:txBody>
          </p:sp>
          <p:cxnSp>
            <p:nvCxnSpPr>
              <p:cNvPr id="34" name="직선 화살표 연결선 33"/>
              <p:cNvCxnSpPr/>
              <p:nvPr/>
            </p:nvCxnSpPr>
            <p:spPr>
              <a:xfrm>
                <a:off x="2237481" y="3559872"/>
                <a:ext cx="3846687" cy="0"/>
              </a:xfrm>
              <a:prstGeom prst="straightConnector1">
                <a:avLst/>
              </a:prstGeom>
              <a:ln w="9525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5399365" y="3288078"/>
                <a:ext cx="68480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solidFill>
                      <a:srgbClr val="C00000"/>
                    </a:solidFill>
                  </a:rPr>
                  <a:t>3</a:t>
                </a:r>
                <a:r>
                  <a:rPr lang="ko-KR" altLang="en-US" sz="1000" dirty="0">
                    <a:solidFill>
                      <a:srgbClr val="C00000"/>
                    </a:solidFill>
                  </a:rPr>
                  <a:t>초 경과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00760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871700" y="1550343"/>
            <a:ext cx="3672408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>
                <a:solidFill>
                  <a:srgbClr val="002060"/>
                </a:solidFill>
              </a:rPr>
              <a:t>&lt;!DOCTYPE html&gt;</a:t>
            </a:r>
          </a:p>
          <a:p>
            <a:pPr defTabSz="180000"/>
            <a:r>
              <a:rPr lang="en-US" altLang="ko-KR" sz="1200" dirty="0">
                <a:solidFill>
                  <a:srgbClr val="002060"/>
                </a:solidFill>
              </a:rPr>
              <a:t>&lt;html&gt;</a:t>
            </a:r>
          </a:p>
          <a:p>
            <a:pPr defTabSz="180000"/>
            <a:r>
              <a:rPr lang="en-US" altLang="ko-KR" sz="1200" dirty="0">
                <a:solidFill>
                  <a:srgbClr val="002060"/>
                </a:solidFill>
              </a:rPr>
              <a:t>&lt;head&gt;&lt;title&gt;</a:t>
            </a:r>
            <a:r>
              <a:rPr lang="ko-KR" altLang="en-US" sz="1200" dirty="0">
                <a:solidFill>
                  <a:srgbClr val="002060"/>
                </a:solidFill>
              </a:rPr>
              <a:t>애니메이션</a:t>
            </a:r>
            <a:r>
              <a:rPr lang="en-US" altLang="ko-KR" sz="1200" dirty="0">
                <a:solidFill>
                  <a:srgbClr val="002060"/>
                </a:solidFill>
              </a:rPr>
              <a:t>&lt;/title&gt;</a:t>
            </a:r>
          </a:p>
          <a:p>
            <a:pPr defTabSz="180000"/>
            <a:r>
              <a:rPr lang="en-US" altLang="ko-KR" sz="1200" dirty="0">
                <a:solidFill>
                  <a:srgbClr val="002060"/>
                </a:solidFill>
              </a:rPr>
              <a:t>&lt;style&gt;</a:t>
            </a:r>
          </a:p>
          <a:p>
            <a:pPr defTabSz="180000"/>
            <a:r>
              <a:rPr lang="en-US" altLang="ko-KR" sz="1200" dirty="0">
                <a:solidFill>
                  <a:srgbClr val="002060"/>
                </a:solidFill>
              </a:rPr>
              <a:t>@</a:t>
            </a:r>
            <a:r>
              <a:rPr lang="en-US" altLang="ko-KR" sz="1200" b="1" dirty="0" err="1">
                <a:solidFill>
                  <a:srgbClr val="002060"/>
                </a:solidFill>
              </a:rPr>
              <a:t>keyframes</a:t>
            </a:r>
            <a:r>
              <a:rPr lang="en-US" altLang="ko-KR" sz="1200" b="1" dirty="0">
                <a:solidFill>
                  <a:srgbClr val="002060"/>
                </a:solidFill>
              </a:rPr>
              <a:t> bomb {</a:t>
            </a:r>
          </a:p>
          <a:p>
            <a:pPr defTabSz="180000"/>
            <a:r>
              <a:rPr lang="en-US" altLang="ko-KR" sz="1200" dirty="0">
                <a:solidFill>
                  <a:srgbClr val="002060"/>
                </a:solidFill>
              </a:rPr>
              <a:t>	from {  </a:t>
            </a:r>
            <a:r>
              <a:rPr lang="en-US" altLang="ko-KR" sz="1200" b="1" dirty="0">
                <a:solidFill>
                  <a:srgbClr val="002060"/>
                </a:solidFill>
              </a:rPr>
              <a:t>font-size </a:t>
            </a:r>
            <a:r>
              <a:rPr lang="en-US" altLang="ko-KR" sz="1200" dirty="0">
                <a:solidFill>
                  <a:srgbClr val="002060"/>
                </a:solidFill>
              </a:rPr>
              <a:t>: 500%;}</a:t>
            </a:r>
          </a:p>
          <a:p>
            <a:pPr defTabSz="180000"/>
            <a:r>
              <a:rPr lang="en-US" altLang="ko-KR" sz="1200" b="1" dirty="0">
                <a:solidFill>
                  <a:srgbClr val="002060"/>
                </a:solidFill>
              </a:rPr>
              <a:t>	</a:t>
            </a:r>
            <a:r>
              <a:rPr lang="en-US" altLang="ko-KR" sz="1200" dirty="0">
                <a:solidFill>
                  <a:srgbClr val="002060"/>
                </a:solidFill>
              </a:rPr>
              <a:t>to {</a:t>
            </a:r>
            <a:r>
              <a:rPr lang="en-US" altLang="ko-KR" sz="1200" b="1" dirty="0">
                <a:solidFill>
                  <a:srgbClr val="002060"/>
                </a:solidFill>
              </a:rPr>
              <a:t> font-size </a:t>
            </a:r>
            <a:r>
              <a:rPr lang="en-US" altLang="ko-KR" sz="1200" dirty="0">
                <a:solidFill>
                  <a:srgbClr val="002060"/>
                </a:solidFill>
              </a:rPr>
              <a:t>: 100%;}</a:t>
            </a:r>
          </a:p>
          <a:p>
            <a:pPr defTabSz="180000"/>
            <a:r>
              <a:rPr lang="en-US" altLang="ko-KR" sz="1200" dirty="0">
                <a:solidFill>
                  <a:srgbClr val="002060"/>
                </a:solidFill>
              </a:rPr>
              <a:t>}</a:t>
            </a:r>
          </a:p>
          <a:p>
            <a:pPr defTabSz="180000"/>
            <a:r>
              <a:rPr lang="en-US" altLang="ko-KR" sz="1200" b="1" dirty="0">
                <a:solidFill>
                  <a:srgbClr val="002060"/>
                </a:solidFill>
              </a:rPr>
              <a:t>h3 {</a:t>
            </a:r>
          </a:p>
          <a:p>
            <a:pPr defTabSz="180000"/>
            <a:r>
              <a:rPr lang="en-US" altLang="ko-KR" sz="1200" dirty="0">
                <a:solidFill>
                  <a:srgbClr val="002060"/>
                </a:solidFill>
              </a:rPr>
              <a:t>	animation-name : </a:t>
            </a:r>
            <a:r>
              <a:rPr lang="en-US" altLang="ko-KR" sz="1200" b="1" dirty="0">
                <a:solidFill>
                  <a:srgbClr val="002060"/>
                </a:solidFill>
              </a:rPr>
              <a:t>bomb</a:t>
            </a:r>
            <a:r>
              <a:rPr lang="en-US" altLang="ko-KR" sz="1200" dirty="0">
                <a:solidFill>
                  <a:srgbClr val="002060"/>
                </a:solidFill>
              </a:rPr>
              <a:t>;</a:t>
            </a:r>
          </a:p>
          <a:p>
            <a:pPr defTabSz="180000"/>
            <a:r>
              <a:rPr lang="en-US" altLang="ko-KR" sz="1200" dirty="0">
                <a:solidFill>
                  <a:srgbClr val="002060"/>
                </a:solidFill>
              </a:rPr>
              <a:t>	animation-duration : 3s;</a:t>
            </a:r>
          </a:p>
          <a:p>
            <a:pPr defTabSz="180000"/>
            <a:r>
              <a:rPr lang="en-US" altLang="ko-KR" sz="1200" dirty="0">
                <a:solidFill>
                  <a:srgbClr val="002060"/>
                </a:solidFill>
              </a:rPr>
              <a:t>	animation-iteration-count : infinite;</a:t>
            </a:r>
          </a:p>
          <a:p>
            <a:pPr defTabSz="180000"/>
            <a:r>
              <a:rPr lang="en-US" altLang="ko-KR" sz="1200" dirty="0">
                <a:solidFill>
                  <a:srgbClr val="002060"/>
                </a:solidFill>
              </a:rPr>
              <a:t>}</a:t>
            </a:r>
          </a:p>
          <a:p>
            <a:pPr defTabSz="180000"/>
            <a:r>
              <a:rPr lang="en-US" altLang="ko-KR" sz="1200" dirty="0">
                <a:solidFill>
                  <a:srgbClr val="002060"/>
                </a:solidFill>
              </a:rPr>
              <a:t>&lt;/style&gt;&lt;/head&gt;</a:t>
            </a:r>
          </a:p>
          <a:p>
            <a:pPr defTabSz="180000"/>
            <a:r>
              <a:rPr lang="en-US" altLang="ko-KR" sz="1200" dirty="0">
                <a:solidFill>
                  <a:srgbClr val="002060"/>
                </a:solidFill>
              </a:rPr>
              <a:t>&lt;body&gt;</a:t>
            </a:r>
          </a:p>
          <a:p>
            <a:pPr defTabSz="180000"/>
            <a:r>
              <a:rPr lang="en-US" altLang="ko-KR" sz="1200" b="1" dirty="0">
                <a:solidFill>
                  <a:srgbClr val="002060"/>
                </a:solidFill>
              </a:rPr>
              <a:t>&lt;h3&gt;</a:t>
            </a:r>
            <a:r>
              <a:rPr lang="ko-KR" altLang="en-US" sz="1200" b="1" dirty="0">
                <a:solidFill>
                  <a:srgbClr val="002060"/>
                </a:solidFill>
              </a:rPr>
              <a:t>꽝</a:t>
            </a:r>
            <a:r>
              <a:rPr lang="en-US" altLang="ko-KR" sz="1200" b="1" dirty="0">
                <a:solidFill>
                  <a:srgbClr val="002060"/>
                </a:solidFill>
              </a:rPr>
              <a:t>!&lt;/h3&gt;</a:t>
            </a:r>
          </a:p>
          <a:p>
            <a:pPr defTabSz="180000"/>
            <a:r>
              <a:rPr lang="en-US" altLang="ko-KR" sz="1200" dirty="0">
                <a:solidFill>
                  <a:srgbClr val="002060"/>
                </a:solidFill>
              </a:rPr>
              <a:t>&lt;</a:t>
            </a:r>
            <a:r>
              <a:rPr lang="en-US" altLang="ko-KR" sz="1200" dirty="0" err="1">
                <a:solidFill>
                  <a:srgbClr val="002060"/>
                </a:solidFill>
              </a:rPr>
              <a:t>hr</a:t>
            </a:r>
            <a:r>
              <a:rPr lang="en-US" altLang="ko-KR" sz="1200" dirty="0">
                <a:solidFill>
                  <a:srgbClr val="002060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rgbClr val="002060"/>
                </a:solidFill>
              </a:rPr>
              <a:t>&lt;p&gt;</a:t>
            </a:r>
            <a:r>
              <a:rPr lang="ko-KR" altLang="en-US" sz="1200" dirty="0">
                <a:solidFill>
                  <a:srgbClr val="002060"/>
                </a:solidFill>
              </a:rPr>
              <a:t>꽝</a:t>
            </a:r>
            <a:r>
              <a:rPr lang="en-US" altLang="ko-KR" sz="1200" dirty="0">
                <a:solidFill>
                  <a:srgbClr val="002060"/>
                </a:solidFill>
              </a:rPr>
              <a:t>! </a:t>
            </a:r>
            <a:r>
              <a:rPr lang="ko-KR" altLang="en-US" sz="1200" dirty="0">
                <a:solidFill>
                  <a:srgbClr val="002060"/>
                </a:solidFill>
              </a:rPr>
              <a:t>글자가 </a:t>
            </a:r>
            <a:r>
              <a:rPr lang="en-US" altLang="ko-KR" sz="1200" dirty="0">
                <a:solidFill>
                  <a:srgbClr val="002060"/>
                </a:solidFill>
              </a:rPr>
              <a:t>3</a:t>
            </a:r>
            <a:r>
              <a:rPr lang="ko-KR" altLang="en-US" sz="1200" dirty="0" err="1">
                <a:solidFill>
                  <a:srgbClr val="002060"/>
                </a:solidFill>
              </a:rPr>
              <a:t>초동안</a:t>
            </a:r>
            <a:r>
              <a:rPr lang="ko-KR" altLang="en-US" sz="1200" dirty="0">
                <a:solidFill>
                  <a:srgbClr val="002060"/>
                </a:solidFill>
              </a:rPr>
              <a:t> </a:t>
            </a:r>
            <a:r>
              <a:rPr lang="en-US" altLang="ko-KR" sz="1200" dirty="0">
                <a:solidFill>
                  <a:srgbClr val="002060"/>
                </a:solidFill>
              </a:rPr>
              <a:t>500%</a:t>
            </a:r>
            <a:r>
              <a:rPr lang="ko-KR" altLang="en-US" sz="1200" dirty="0">
                <a:solidFill>
                  <a:srgbClr val="002060"/>
                </a:solidFill>
              </a:rPr>
              <a:t>에서 시작하여 </a:t>
            </a:r>
          </a:p>
          <a:p>
            <a:pPr defTabSz="180000"/>
            <a:r>
              <a:rPr lang="en-US" altLang="ko-KR" sz="1200" dirty="0">
                <a:solidFill>
                  <a:srgbClr val="002060"/>
                </a:solidFill>
              </a:rPr>
              <a:t>100%</a:t>
            </a:r>
            <a:r>
              <a:rPr lang="ko-KR" altLang="en-US" sz="1200" dirty="0">
                <a:solidFill>
                  <a:srgbClr val="002060"/>
                </a:solidFill>
              </a:rPr>
              <a:t>로 바뀌는 애니메이션입니다</a:t>
            </a:r>
            <a:r>
              <a:rPr lang="en-US" altLang="ko-KR" sz="1200" dirty="0">
                <a:solidFill>
                  <a:srgbClr val="002060"/>
                </a:solidFill>
              </a:rPr>
              <a:t>. </a:t>
            </a:r>
          </a:p>
          <a:p>
            <a:pPr defTabSz="180000"/>
            <a:r>
              <a:rPr lang="ko-KR" altLang="en-US" sz="1200" dirty="0">
                <a:solidFill>
                  <a:srgbClr val="002060"/>
                </a:solidFill>
              </a:rPr>
              <a:t>무한 반복합니다</a:t>
            </a:r>
            <a:r>
              <a:rPr lang="en-US" altLang="ko-KR" sz="1200" dirty="0">
                <a:solidFill>
                  <a:srgbClr val="002060"/>
                </a:solidFill>
              </a:rPr>
              <a:t>.&lt;/p&gt;</a:t>
            </a:r>
          </a:p>
          <a:p>
            <a:pPr defTabSz="180000"/>
            <a:r>
              <a:rPr lang="en-US" altLang="ko-KR" sz="1200" dirty="0">
                <a:solidFill>
                  <a:srgbClr val="002060"/>
                </a:solidFill>
              </a:rPr>
              <a:t>&lt;/body&gt;</a:t>
            </a:r>
          </a:p>
          <a:p>
            <a:pPr defTabSz="180000"/>
            <a:r>
              <a:rPr lang="en-US" altLang="ko-KR" sz="1200" dirty="0">
                <a:solidFill>
                  <a:srgbClr val="002060"/>
                </a:solidFill>
              </a:rPr>
              <a:t>&lt;/html&gt;</a:t>
            </a:r>
            <a:endParaRPr lang="ko-KR" altLang="en-US" sz="1200" dirty="0">
              <a:solidFill>
                <a:srgbClr val="00206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789" y="1698228"/>
            <a:ext cx="2600326" cy="2885479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547664" y="164594"/>
            <a:ext cx="6526083" cy="1077229"/>
          </a:xfrm>
        </p:spPr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5-12 </a:t>
            </a:r>
            <a:r>
              <a:rPr lang="ko-KR" altLang="en-US" dirty="0"/>
              <a:t>애니메이션 만들기 연습 정답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69</a:t>
            </a:fld>
            <a:endParaRPr lang="ko-KR" altLang="en-US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755576" y="2567583"/>
            <a:ext cx="1034912" cy="638473"/>
          </a:xfrm>
          <a:prstGeom prst="wedgeRoundRectCallout">
            <a:avLst>
              <a:gd name="adj1" fmla="val 67650"/>
              <a:gd name="adj2" fmla="val -187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sz="1050" dirty="0">
                <a:solidFill>
                  <a:srgbClr val="002060"/>
                </a:solidFill>
              </a:rPr>
              <a:t>from</a:t>
            </a:r>
            <a:r>
              <a:rPr lang="ko-KR" altLang="en-US" sz="1050" dirty="0">
                <a:solidFill>
                  <a:srgbClr val="002060"/>
                </a:solidFill>
              </a:rPr>
              <a:t>은 </a:t>
            </a:r>
            <a:r>
              <a:rPr lang="en-US" altLang="ko-KR" sz="1050" dirty="0">
                <a:solidFill>
                  <a:srgbClr val="002060"/>
                </a:solidFill>
              </a:rPr>
              <a:t>0%</a:t>
            </a:r>
            <a:r>
              <a:rPr lang="ko-KR" altLang="en-US" sz="1050" dirty="0">
                <a:solidFill>
                  <a:srgbClr val="002060"/>
                </a:solidFill>
              </a:rPr>
              <a:t>로</a:t>
            </a:r>
            <a:endParaRPr lang="en-US" altLang="ko-KR" sz="1050" dirty="0">
              <a:solidFill>
                <a:srgbClr val="002060"/>
              </a:solidFill>
            </a:endParaRPr>
          </a:p>
          <a:p>
            <a:r>
              <a:rPr lang="en-US" altLang="ko-KR" sz="1050" dirty="0">
                <a:solidFill>
                  <a:srgbClr val="002060"/>
                </a:solidFill>
              </a:rPr>
              <a:t>to</a:t>
            </a:r>
            <a:r>
              <a:rPr lang="ko-KR" altLang="en-US" sz="1050" dirty="0">
                <a:solidFill>
                  <a:srgbClr val="002060"/>
                </a:solidFill>
              </a:rPr>
              <a:t>는 </a:t>
            </a:r>
            <a:r>
              <a:rPr lang="en-US" altLang="ko-KR" sz="1050" dirty="0">
                <a:solidFill>
                  <a:srgbClr val="002060"/>
                </a:solidFill>
              </a:rPr>
              <a:t>100%</a:t>
            </a:r>
            <a:r>
              <a:rPr lang="ko-KR" altLang="en-US" sz="1050" dirty="0">
                <a:solidFill>
                  <a:srgbClr val="002060"/>
                </a:solidFill>
              </a:rPr>
              <a:t>로</a:t>
            </a:r>
            <a:endParaRPr lang="en-US" altLang="ko-KR" sz="1050" dirty="0">
              <a:solidFill>
                <a:srgbClr val="002060"/>
              </a:solidFill>
            </a:endParaRPr>
          </a:p>
          <a:p>
            <a:r>
              <a:rPr lang="ko-KR" altLang="en-US" sz="1050" dirty="0">
                <a:solidFill>
                  <a:srgbClr val="002060"/>
                </a:solidFill>
              </a:rPr>
              <a:t>수정 가능</a:t>
            </a: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5868144" y="3140968"/>
            <a:ext cx="2335828" cy="459700"/>
          </a:xfrm>
          <a:prstGeom prst="wedgeRoundRectCallout">
            <a:avLst>
              <a:gd name="adj1" fmla="val -63556"/>
              <a:gd name="adj2" fmla="val -5899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sz="1050" dirty="0">
                <a:solidFill>
                  <a:srgbClr val="002060"/>
                </a:solidFill>
              </a:rPr>
              <a:t>500%</a:t>
            </a:r>
            <a:r>
              <a:rPr lang="ko-KR" altLang="en-US" sz="1050" dirty="0">
                <a:solidFill>
                  <a:srgbClr val="002060"/>
                </a:solidFill>
              </a:rPr>
              <a:t>의</a:t>
            </a:r>
            <a:r>
              <a:rPr lang="en-US" altLang="ko-KR" sz="1050" dirty="0">
                <a:solidFill>
                  <a:srgbClr val="002060"/>
                </a:solidFill>
              </a:rPr>
              <a:t> </a:t>
            </a:r>
            <a:r>
              <a:rPr lang="ko-KR" altLang="en-US" sz="1050" dirty="0">
                <a:solidFill>
                  <a:srgbClr val="002060"/>
                </a:solidFill>
              </a:rPr>
              <a:t>크기로 시작하여 </a:t>
            </a:r>
            <a:r>
              <a:rPr lang="en-US" altLang="ko-KR" sz="1050" dirty="0">
                <a:solidFill>
                  <a:srgbClr val="002060"/>
                </a:solidFill>
              </a:rPr>
              <a:t>3</a:t>
            </a:r>
            <a:r>
              <a:rPr lang="ko-KR" altLang="en-US" sz="1050" dirty="0">
                <a:solidFill>
                  <a:srgbClr val="002060"/>
                </a:solidFill>
              </a:rPr>
              <a:t>초 내에 </a:t>
            </a:r>
            <a:endParaRPr lang="en-US" altLang="ko-KR" sz="1050" dirty="0">
              <a:solidFill>
                <a:srgbClr val="002060"/>
              </a:solidFill>
            </a:endParaRPr>
          </a:p>
          <a:p>
            <a:r>
              <a:rPr lang="en-US" altLang="ko-KR" sz="1050" dirty="0">
                <a:solidFill>
                  <a:srgbClr val="002060"/>
                </a:solidFill>
              </a:rPr>
              <a:t>100%</a:t>
            </a:r>
            <a:r>
              <a:rPr lang="ko-KR" altLang="en-US" sz="1050" dirty="0">
                <a:solidFill>
                  <a:srgbClr val="002060"/>
                </a:solidFill>
              </a:rPr>
              <a:t>로 줄어드는 애니메이션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524675" y="4293096"/>
            <a:ext cx="1209422" cy="459700"/>
          </a:xfrm>
          <a:prstGeom prst="wedgeRoundRectCallout">
            <a:avLst>
              <a:gd name="adj1" fmla="val 67650"/>
              <a:gd name="adj2" fmla="val -187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ko-KR" altLang="en-US" sz="1050" dirty="0">
                <a:solidFill>
                  <a:srgbClr val="002060"/>
                </a:solidFill>
              </a:rPr>
              <a:t>이 태그에 </a:t>
            </a:r>
            <a:endParaRPr lang="en-US" altLang="ko-KR" sz="1050" dirty="0">
              <a:solidFill>
                <a:srgbClr val="002060"/>
              </a:solidFill>
            </a:endParaRPr>
          </a:p>
          <a:p>
            <a:r>
              <a:rPr lang="ko-KR" altLang="en-US" sz="1050" dirty="0">
                <a:solidFill>
                  <a:srgbClr val="002060"/>
                </a:solidFill>
              </a:rPr>
              <a:t>애니메이션 작동</a:t>
            </a:r>
          </a:p>
        </p:txBody>
      </p:sp>
    </p:spTree>
    <p:extLst>
      <p:ext uri="{BB962C8B-B14F-4D97-AF65-F5344CB8AC3E}">
        <p14:creationId xmlns:p14="http://schemas.microsoft.com/office/powerpoint/2010/main" val="109723617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741ECF-4652-4260-A910-B8045FFE88E9}"/>
              </a:ext>
            </a:extLst>
          </p:cNvPr>
          <p:cNvSpPr txBox="1"/>
          <p:nvPr/>
        </p:nvSpPr>
        <p:spPr>
          <a:xfrm>
            <a:off x="6372200" y="3449960"/>
            <a:ext cx="15119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1.</a:t>
            </a:r>
            <a:r>
              <a:rPr lang="ko-KR" altLang="en-US" sz="4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배치</a:t>
            </a:r>
          </a:p>
        </p:txBody>
      </p:sp>
    </p:spTree>
    <p:extLst>
      <p:ext uri="{BB962C8B-B14F-4D97-AF65-F5344CB8AC3E}">
        <p14:creationId xmlns:p14="http://schemas.microsoft.com/office/powerpoint/2010/main" val="19846118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0723" y="158158"/>
            <a:ext cx="5878011" cy="854598"/>
          </a:xfrm>
        </p:spPr>
        <p:txBody>
          <a:bodyPr>
            <a:normAutofit/>
          </a:bodyPr>
          <a:lstStyle/>
          <a:p>
            <a:r>
              <a:rPr lang="ko-KR" altLang="en-US" dirty="0"/>
              <a:t>전환</a:t>
            </a:r>
            <a:r>
              <a:rPr lang="en-US" altLang="ko-KR" dirty="0"/>
              <a:t>(transition)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454821" y="899532"/>
            <a:ext cx="8278456" cy="5193763"/>
          </a:xfrm>
        </p:spPr>
        <p:txBody>
          <a:bodyPr>
            <a:normAutofit/>
          </a:bodyPr>
          <a:lstStyle/>
          <a:p>
            <a:pPr fontAlgn="base"/>
            <a:r>
              <a:rPr lang="ko-KR" altLang="en-US" dirty="0"/>
              <a:t>전환이란</a:t>
            </a:r>
            <a:r>
              <a:rPr lang="en-US" altLang="ko-KR" dirty="0"/>
              <a:t>?</a:t>
            </a:r>
          </a:p>
          <a:p>
            <a:pPr lvl="1" fontAlgn="base"/>
            <a:r>
              <a:rPr lang="en-US" altLang="ko-KR" dirty="0"/>
              <a:t>HTML </a:t>
            </a:r>
            <a:r>
              <a:rPr lang="ko-KR" altLang="en-US" dirty="0"/>
              <a:t>태그에 적용된 </a:t>
            </a:r>
            <a:r>
              <a:rPr lang="en-US" altLang="ko-KR" dirty="0"/>
              <a:t>CSS3 </a:t>
            </a:r>
            <a:r>
              <a:rPr lang="ko-KR" altLang="en-US" dirty="0" err="1"/>
              <a:t>프로퍼티</a:t>
            </a:r>
            <a:r>
              <a:rPr lang="ko-KR" altLang="en-US" dirty="0"/>
              <a:t> 값의 변화를 서서히 진행시켜 애니메이션 효과 생성</a:t>
            </a:r>
            <a:endParaRPr lang="en-US" altLang="ko-KR" dirty="0"/>
          </a:p>
          <a:p>
            <a:pPr lvl="2" fontAlgn="base"/>
            <a:r>
              <a:rPr lang="en-US" altLang="ko-KR" dirty="0"/>
              <a:t>HTML </a:t>
            </a:r>
            <a:r>
              <a:rPr lang="ko-KR" altLang="en-US" dirty="0"/>
              <a:t>태그의 색이나 모양</a:t>
            </a:r>
            <a:r>
              <a:rPr lang="en-US" altLang="ko-KR" dirty="0"/>
              <a:t>, </a:t>
            </a:r>
            <a:r>
              <a:rPr lang="ko-KR" altLang="en-US" dirty="0"/>
              <a:t>위치 등이 서서히 변하는 효과</a:t>
            </a:r>
            <a:endParaRPr lang="en-US" altLang="ko-KR" dirty="0"/>
          </a:p>
          <a:p>
            <a:pPr marL="411480" indent="-342900" fontAlgn="base"/>
            <a:r>
              <a:rPr lang="ko-KR" altLang="en-US" dirty="0"/>
              <a:t>전환 설정에 필요한 </a:t>
            </a:r>
            <a:r>
              <a:rPr lang="ko-KR" altLang="en-US" dirty="0" err="1"/>
              <a:t>프로퍼티들</a:t>
            </a:r>
            <a:r>
              <a:rPr lang="en-US" altLang="ko-KR" dirty="0"/>
              <a:t> </a:t>
            </a:r>
          </a:p>
          <a:p>
            <a:pPr lvl="1"/>
            <a:r>
              <a:rPr lang="en-US" dirty="0"/>
              <a:t>Transition</a:t>
            </a:r>
            <a:r>
              <a:rPr lang="en-US" altLang="ko-KR" dirty="0"/>
              <a:t>:</a:t>
            </a:r>
            <a:r>
              <a:rPr lang="ko-KR" altLang="en-US" dirty="0"/>
              <a:t> 동작에 대한 요소와 시간을 설정</a:t>
            </a:r>
            <a:endParaRPr lang="en-US" dirty="0"/>
          </a:p>
          <a:p>
            <a:pPr lvl="1"/>
            <a:r>
              <a:rPr lang="en-US" dirty="0"/>
              <a:t>transition-delay</a:t>
            </a:r>
            <a:r>
              <a:rPr lang="en-US" altLang="ko-KR" dirty="0"/>
              <a:t>:</a:t>
            </a:r>
            <a:r>
              <a:rPr lang="ko-KR" altLang="en-US" dirty="0"/>
              <a:t> 시간 지연 설정</a:t>
            </a:r>
            <a:endParaRPr lang="en-US" dirty="0"/>
          </a:p>
          <a:p>
            <a:pPr lvl="1"/>
            <a:r>
              <a:rPr lang="en-US" dirty="0"/>
              <a:t>transition-duration</a:t>
            </a:r>
            <a:r>
              <a:rPr lang="en-US" altLang="ko-KR" dirty="0"/>
              <a:t>:</a:t>
            </a:r>
            <a:r>
              <a:rPr lang="ko-KR" altLang="en-US" dirty="0"/>
              <a:t> 지속 시간 설정</a:t>
            </a:r>
            <a:endParaRPr lang="en-US" dirty="0"/>
          </a:p>
          <a:p>
            <a:pPr lvl="1"/>
            <a:r>
              <a:rPr lang="en-US" dirty="0"/>
              <a:t>transition-property</a:t>
            </a:r>
            <a:r>
              <a:rPr lang="en-US" altLang="ko-KR" dirty="0"/>
              <a:t>:</a:t>
            </a:r>
            <a:r>
              <a:rPr lang="ko-KR" altLang="en-US" dirty="0"/>
              <a:t> 변환이 가해지는 </a:t>
            </a:r>
            <a:r>
              <a:rPr lang="en-US" altLang="ko-KR" dirty="0"/>
              <a:t>CSS </a:t>
            </a:r>
            <a:r>
              <a:rPr lang="ko-KR" altLang="en-US" dirty="0" err="1"/>
              <a:t>프로퍼티</a:t>
            </a:r>
            <a:r>
              <a:rPr lang="ko-KR" altLang="en-US" dirty="0"/>
              <a:t> 이름</a:t>
            </a:r>
            <a:endParaRPr lang="en-US" dirty="0"/>
          </a:p>
          <a:p>
            <a:pPr lvl="1"/>
            <a:r>
              <a:rPr lang="en-US" dirty="0"/>
              <a:t>transition-timing-function</a:t>
            </a:r>
            <a:r>
              <a:rPr lang="en-US" altLang="ko-KR" dirty="0"/>
              <a:t>:</a:t>
            </a:r>
            <a:r>
              <a:rPr lang="ko-KR" altLang="en-US" dirty="0"/>
              <a:t> 전환 효과에 대한 속도 변화를 지정</a:t>
            </a:r>
            <a:endParaRPr lang="en-US" altLang="ko-KR" dirty="0"/>
          </a:p>
          <a:p>
            <a:pPr lvl="2"/>
            <a:r>
              <a:rPr lang="en-US" dirty="0"/>
              <a:t>Ease</a:t>
            </a:r>
            <a:r>
              <a:rPr lang="en-US" altLang="ko-KR" dirty="0"/>
              <a:t>:</a:t>
            </a:r>
            <a:r>
              <a:rPr lang="en-US" dirty="0"/>
              <a:t> </a:t>
            </a:r>
            <a:r>
              <a:rPr lang="ko-KR" altLang="en-US" dirty="0"/>
              <a:t>천천히 시작하고 빠르게 변하다가 다시 천천히 변화</a:t>
            </a:r>
            <a:r>
              <a:rPr lang="en-US" altLang="ko-KR" dirty="0"/>
              <a:t>.</a:t>
            </a:r>
            <a:r>
              <a:rPr lang="ko-KR" altLang="en-US" dirty="0"/>
              <a:t> 기본값</a:t>
            </a:r>
            <a:endParaRPr lang="en-US" dirty="0"/>
          </a:p>
          <a:p>
            <a:pPr lvl="2"/>
            <a:r>
              <a:rPr lang="en-US" dirty="0"/>
              <a:t>Linear</a:t>
            </a:r>
            <a:r>
              <a:rPr lang="en-US" altLang="ko-KR" dirty="0"/>
              <a:t>:</a:t>
            </a:r>
            <a:r>
              <a:rPr lang="ko-KR" altLang="en-US" dirty="0"/>
              <a:t> 처음 속도와 끝 속도가 동일</a:t>
            </a:r>
            <a:endParaRPr lang="en-US" dirty="0"/>
          </a:p>
          <a:p>
            <a:pPr lvl="2"/>
            <a:r>
              <a:rPr lang="en-US" dirty="0"/>
              <a:t>ease-in</a:t>
            </a:r>
            <a:r>
              <a:rPr lang="en-US" altLang="ko-KR" dirty="0"/>
              <a:t>:</a:t>
            </a:r>
            <a:r>
              <a:rPr lang="ko-KR" altLang="en-US" dirty="0"/>
              <a:t> 천천히 시작</a:t>
            </a:r>
            <a:endParaRPr lang="en-US" dirty="0"/>
          </a:p>
          <a:p>
            <a:pPr lvl="2"/>
            <a:r>
              <a:rPr lang="en-US" dirty="0"/>
              <a:t>ease-out</a:t>
            </a:r>
            <a:r>
              <a:rPr lang="en-US" altLang="ko-KR" dirty="0"/>
              <a:t>:</a:t>
            </a:r>
            <a:r>
              <a:rPr lang="ko-KR" altLang="en-US" dirty="0"/>
              <a:t> 천천히 종료</a:t>
            </a:r>
            <a:endParaRPr lang="en-US" dirty="0"/>
          </a:p>
          <a:p>
            <a:pPr lvl="2"/>
            <a:r>
              <a:rPr lang="en-US" dirty="0"/>
              <a:t>ease-in-out</a:t>
            </a:r>
            <a:r>
              <a:rPr lang="en-US" altLang="ko-KR" dirty="0"/>
              <a:t>:</a:t>
            </a:r>
            <a:r>
              <a:rPr lang="en-US" dirty="0"/>
              <a:t> </a:t>
            </a:r>
            <a:r>
              <a:rPr lang="ko-KR" altLang="en-US" dirty="0"/>
              <a:t>천천히 시작</a:t>
            </a:r>
            <a:r>
              <a:rPr lang="en-US" altLang="ko-KR" dirty="0"/>
              <a:t>,</a:t>
            </a:r>
            <a:r>
              <a:rPr lang="ko-KR" altLang="en-US" dirty="0"/>
              <a:t> 천천히 종료</a:t>
            </a:r>
            <a:endParaRPr lang="en-US" dirty="0"/>
          </a:p>
          <a:p>
            <a:pPr lvl="2"/>
            <a:r>
              <a:rPr lang="en-US" dirty="0"/>
              <a:t>cubic-</a:t>
            </a:r>
            <a:r>
              <a:rPr lang="en-US" dirty="0" err="1"/>
              <a:t>bezier</a:t>
            </a:r>
            <a:r>
              <a:rPr lang="en-US" dirty="0"/>
              <a:t>(</a:t>
            </a:r>
            <a:r>
              <a:rPr lang="en-US" dirty="0" err="1"/>
              <a:t>n,n,n,n</a:t>
            </a:r>
            <a:r>
              <a:rPr lang="en-US" dirty="0"/>
              <a:t>)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dirty="0"/>
              <a:t> cubic-</a:t>
            </a:r>
            <a:r>
              <a:rPr lang="en-US" dirty="0" err="1"/>
              <a:t>bezier</a:t>
            </a:r>
            <a:r>
              <a:rPr lang="en-US" dirty="0"/>
              <a:t> </a:t>
            </a:r>
            <a:r>
              <a:rPr lang="ko-KR" altLang="en-US" dirty="0"/>
              <a:t>함수의 </a:t>
            </a:r>
            <a:r>
              <a:rPr lang="ko-KR" altLang="en-US" dirty="0" err="1"/>
              <a:t>패러미터</a:t>
            </a:r>
            <a:r>
              <a:rPr lang="ko-KR" altLang="en-US" dirty="0"/>
              <a:t> 값 지정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  <a:p>
            <a:pPr lvl="1"/>
            <a:endParaRPr lang="en-US" altLang="ko-KR" dirty="0"/>
          </a:p>
          <a:p>
            <a:pPr lvl="2"/>
            <a:endParaRPr lang="en-US" dirty="0"/>
          </a:p>
          <a:p>
            <a:pPr marL="754380" lvl="1" indent="-342900" fontAlgn="base"/>
            <a:endParaRPr lang="en-US" altLang="ko-KR" dirty="0"/>
          </a:p>
          <a:p>
            <a:pPr marL="685800" lvl="2" indent="0" fontAlgn="base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7270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0723" y="158158"/>
            <a:ext cx="5878011" cy="854598"/>
          </a:xfrm>
        </p:spPr>
        <p:txBody>
          <a:bodyPr>
            <a:normAutofit/>
          </a:bodyPr>
          <a:lstStyle/>
          <a:p>
            <a:r>
              <a:rPr lang="ko-KR" altLang="en-US" dirty="0"/>
              <a:t>전환</a:t>
            </a:r>
            <a:r>
              <a:rPr lang="en-US" altLang="ko-KR" dirty="0"/>
              <a:t>(transition)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71</a:t>
            </a:fld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2339752" y="1916832"/>
            <a:ext cx="6027314" cy="2410643"/>
            <a:chOff x="1345250" y="3795912"/>
            <a:chExt cx="6027314" cy="2410643"/>
          </a:xfrm>
        </p:grpSpPr>
        <p:sp>
          <p:nvSpPr>
            <p:cNvPr id="6" name="자유형 5"/>
            <p:cNvSpPr/>
            <p:nvPr/>
          </p:nvSpPr>
          <p:spPr>
            <a:xfrm>
              <a:off x="5294232" y="4932381"/>
              <a:ext cx="1026661" cy="610494"/>
            </a:xfrm>
            <a:custGeom>
              <a:avLst/>
              <a:gdLst>
                <a:gd name="connsiteX0" fmla="*/ 29950 w 1363450"/>
                <a:gd name="connsiteY0" fmla="*/ 457876 h 752696"/>
                <a:gd name="connsiteX1" fmla="*/ 306175 w 1363450"/>
                <a:gd name="connsiteY1" fmla="*/ 448351 h 752696"/>
                <a:gd name="connsiteX2" fmla="*/ 382375 w 1363450"/>
                <a:gd name="connsiteY2" fmla="*/ 429301 h 752696"/>
                <a:gd name="connsiteX3" fmla="*/ 572875 w 1363450"/>
                <a:gd name="connsiteY3" fmla="*/ 410251 h 752696"/>
                <a:gd name="connsiteX4" fmla="*/ 649075 w 1363450"/>
                <a:gd name="connsiteY4" fmla="*/ 391201 h 752696"/>
                <a:gd name="connsiteX5" fmla="*/ 706225 w 1363450"/>
                <a:gd name="connsiteY5" fmla="*/ 372151 h 752696"/>
                <a:gd name="connsiteX6" fmla="*/ 734800 w 1363450"/>
                <a:gd name="connsiteY6" fmla="*/ 362626 h 752696"/>
                <a:gd name="connsiteX7" fmla="*/ 763375 w 1363450"/>
                <a:gd name="connsiteY7" fmla="*/ 353101 h 752696"/>
                <a:gd name="connsiteX8" fmla="*/ 820525 w 1363450"/>
                <a:gd name="connsiteY8" fmla="*/ 315001 h 752696"/>
                <a:gd name="connsiteX9" fmla="*/ 849100 w 1363450"/>
                <a:gd name="connsiteY9" fmla="*/ 286426 h 752696"/>
                <a:gd name="connsiteX10" fmla="*/ 877675 w 1363450"/>
                <a:gd name="connsiteY10" fmla="*/ 267376 h 752696"/>
                <a:gd name="connsiteX11" fmla="*/ 906250 w 1363450"/>
                <a:gd name="connsiteY11" fmla="*/ 238801 h 752696"/>
                <a:gd name="connsiteX12" fmla="*/ 944350 w 1363450"/>
                <a:gd name="connsiteY12" fmla="*/ 181651 h 752696"/>
                <a:gd name="connsiteX13" fmla="*/ 953875 w 1363450"/>
                <a:gd name="connsiteY13" fmla="*/ 143551 h 752696"/>
                <a:gd name="connsiteX14" fmla="*/ 972925 w 1363450"/>
                <a:gd name="connsiteY14" fmla="*/ 114976 h 752696"/>
                <a:gd name="connsiteX15" fmla="*/ 982450 w 1363450"/>
                <a:gd name="connsiteY15" fmla="*/ 86401 h 752696"/>
                <a:gd name="connsiteX16" fmla="*/ 972925 w 1363450"/>
                <a:gd name="connsiteY16" fmla="*/ 57826 h 752696"/>
                <a:gd name="connsiteX17" fmla="*/ 915775 w 1363450"/>
                <a:gd name="connsiteY17" fmla="*/ 676 h 752696"/>
                <a:gd name="connsiteX18" fmla="*/ 953875 w 1363450"/>
                <a:gd name="connsiteY18" fmla="*/ 10201 h 752696"/>
                <a:gd name="connsiteX19" fmla="*/ 1011025 w 1363450"/>
                <a:gd name="connsiteY19" fmla="*/ 29251 h 752696"/>
                <a:gd name="connsiteX20" fmla="*/ 1049125 w 1363450"/>
                <a:gd name="connsiteY20" fmla="*/ 38776 h 752696"/>
                <a:gd name="connsiteX21" fmla="*/ 1106275 w 1363450"/>
                <a:gd name="connsiteY21" fmla="*/ 57826 h 752696"/>
                <a:gd name="connsiteX22" fmla="*/ 1163425 w 1363450"/>
                <a:gd name="connsiteY22" fmla="*/ 86401 h 752696"/>
                <a:gd name="connsiteX23" fmla="*/ 1192000 w 1363450"/>
                <a:gd name="connsiteY23" fmla="*/ 105451 h 752696"/>
                <a:gd name="connsiteX24" fmla="*/ 1249150 w 1363450"/>
                <a:gd name="connsiteY24" fmla="*/ 124501 h 752696"/>
                <a:gd name="connsiteX25" fmla="*/ 1306300 w 1363450"/>
                <a:gd name="connsiteY25" fmla="*/ 143551 h 752696"/>
                <a:gd name="connsiteX26" fmla="*/ 1334875 w 1363450"/>
                <a:gd name="connsiteY26" fmla="*/ 153076 h 752696"/>
                <a:gd name="connsiteX27" fmla="*/ 1363450 w 1363450"/>
                <a:gd name="connsiteY27" fmla="*/ 162601 h 752696"/>
                <a:gd name="connsiteX28" fmla="*/ 1344400 w 1363450"/>
                <a:gd name="connsiteY28" fmla="*/ 229276 h 752696"/>
                <a:gd name="connsiteX29" fmla="*/ 1315825 w 1363450"/>
                <a:gd name="connsiteY29" fmla="*/ 315001 h 752696"/>
                <a:gd name="connsiteX30" fmla="*/ 1296775 w 1363450"/>
                <a:gd name="connsiteY30" fmla="*/ 372151 h 752696"/>
                <a:gd name="connsiteX31" fmla="*/ 1287250 w 1363450"/>
                <a:gd name="connsiteY31" fmla="*/ 400726 h 752696"/>
                <a:gd name="connsiteX32" fmla="*/ 1268200 w 1363450"/>
                <a:gd name="connsiteY32" fmla="*/ 429301 h 752696"/>
                <a:gd name="connsiteX33" fmla="*/ 1239625 w 1363450"/>
                <a:gd name="connsiteY33" fmla="*/ 553126 h 752696"/>
                <a:gd name="connsiteX34" fmla="*/ 1230100 w 1363450"/>
                <a:gd name="connsiteY34" fmla="*/ 581701 h 752696"/>
                <a:gd name="connsiteX35" fmla="*/ 1211050 w 1363450"/>
                <a:gd name="connsiteY35" fmla="*/ 591226 h 752696"/>
                <a:gd name="connsiteX36" fmla="*/ 1201525 w 1363450"/>
                <a:gd name="connsiteY36" fmla="*/ 629326 h 752696"/>
                <a:gd name="connsiteX37" fmla="*/ 1182475 w 1363450"/>
                <a:gd name="connsiteY37" fmla="*/ 686476 h 752696"/>
                <a:gd name="connsiteX38" fmla="*/ 1163425 w 1363450"/>
                <a:gd name="connsiteY38" fmla="*/ 629326 h 752696"/>
                <a:gd name="connsiteX39" fmla="*/ 1144375 w 1363450"/>
                <a:gd name="connsiteY39" fmla="*/ 600751 h 752696"/>
                <a:gd name="connsiteX40" fmla="*/ 1087225 w 1363450"/>
                <a:gd name="connsiteY40" fmla="*/ 581701 h 752696"/>
                <a:gd name="connsiteX41" fmla="*/ 1039600 w 1363450"/>
                <a:gd name="connsiteY41" fmla="*/ 572176 h 752696"/>
                <a:gd name="connsiteX42" fmla="*/ 953875 w 1363450"/>
                <a:gd name="connsiteY42" fmla="*/ 562651 h 752696"/>
                <a:gd name="connsiteX43" fmla="*/ 887200 w 1363450"/>
                <a:gd name="connsiteY43" fmla="*/ 553126 h 752696"/>
                <a:gd name="connsiteX44" fmla="*/ 430000 w 1363450"/>
                <a:gd name="connsiteY44" fmla="*/ 562651 h 752696"/>
                <a:gd name="connsiteX45" fmla="*/ 115675 w 1363450"/>
                <a:gd name="connsiteY45" fmla="*/ 572176 h 752696"/>
                <a:gd name="connsiteX46" fmla="*/ 20425 w 1363450"/>
                <a:gd name="connsiteY46" fmla="*/ 553126 h 752696"/>
                <a:gd name="connsiteX47" fmla="*/ 29950 w 1363450"/>
                <a:gd name="connsiteY47" fmla="*/ 457876 h 75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363450" h="752696">
                  <a:moveTo>
                    <a:pt x="29950" y="457876"/>
                  </a:moveTo>
                  <a:cubicBezTo>
                    <a:pt x="77575" y="440413"/>
                    <a:pt x="214204" y="453761"/>
                    <a:pt x="306175" y="448351"/>
                  </a:cubicBezTo>
                  <a:cubicBezTo>
                    <a:pt x="384947" y="443717"/>
                    <a:pt x="325231" y="439691"/>
                    <a:pt x="382375" y="429301"/>
                  </a:cubicBezTo>
                  <a:cubicBezTo>
                    <a:pt x="430664" y="420521"/>
                    <a:pt x="531415" y="413706"/>
                    <a:pt x="572875" y="410251"/>
                  </a:cubicBezTo>
                  <a:cubicBezTo>
                    <a:pt x="659578" y="381350"/>
                    <a:pt x="522640" y="425683"/>
                    <a:pt x="649075" y="391201"/>
                  </a:cubicBezTo>
                  <a:cubicBezTo>
                    <a:pt x="668448" y="385917"/>
                    <a:pt x="687175" y="378501"/>
                    <a:pt x="706225" y="372151"/>
                  </a:cubicBezTo>
                  <a:lnTo>
                    <a:pt x="734800" y="362626"/>
                  </a:lnTo>
                  <a:lnTo>
                    <a:pt x="763375" y="353101"/>
                  </a:lnTo>
                  <a:cubicBezTo>
                    <a:pt x="854532" y="261944"/>
                    <a:pt x="737817" y="370140"/>
                    <a:pt x="820525" y="315001"/>
                  </a:cubicBezTo>
                  <a:cubicBezTo>
                    <a:pt x="831733" y="307529"/>
                    <a:pt x="838752" y="295050"/>
                    <a:pt x="849100" y="286426"/>
                  </a:cubicBezTo>
                  <a:cubicBezTo>
                    <a:pt x="857894" y="279097"/>
                    <a:pt x="868881" y="274705"/>
                    <a:pt x="877675" y="267376"/>
                  </a:cubicBezTo>
                  <a:cubicBezTo>
                    <a:pt x="888023" y="258752"/>
                    <a:pt x="897980" y="249434"/>
                    <a:pt x="906250" y="238801"/>
                  </a:cubicBezTo>
                  <a:cubicBezTo>
                    <a:pt x="920306" y="220729"/>
                    <a:pt x="944350" y="181651"/>
                    <a:pt x="944350" y="181651"/>
                  </a:cubicBezTo>
                  <a:cubicBezTo>
                    <a:pt x="947525" y="168951"/>
                    <a:pt x="948718" y="155583"/>
                    <a:pt x="953875" y="143551"/>
                  </a:cubicBezTo>
                  <a:cubicBezTo>
                    <a:pt x="958384" y="133029"/>
                    <a:pt x="967805" y="125215"/>
                    <a:pt x="972925" y="114976"/>
                  </a:cubicBezTo>
                  <a:cubicBezTo>
                    <a:pt x="977415" y="105996"/>
                    <a:pt x="979275" y="95926"/>
                    <a:pt x="982450" y="86401"/>
                  </a:cubicBezTo>
                  <a:cubicBezTo>
                    <a:pt x="979275" y="76876"/>
                    <a:pt x="979089" y="65751"/>
                    <a:pt x="972925" y="57826"/>
                  </a:cubicBezTo>
                  <a:cubicBezTo>
                    <a:pt x="956385" y="36560"/>
                    <a:pt x="889639" y="-5858"/>
                    <a:pt x="915775" y="676"/>
                  </a:cubicBezTo>
                  <a:cubicBezTo>
                    <a:pt x="928475" y="3851"/>
                    <a:pt x="941336" y="6439"/>
                    <a:pt x="953875" y="10201"/>
                  </a:cubicBezTo>
                  <a:cubicBezTo>
                    <a:pt x="973109" y="15971"/>
                    <a:pt x="991544" y="24381"/>
                    <a:pt x="1011025" y="29251"/>
                  </a:cubicBezTo>
                  <a:cubicBezTo>
                    <a:pt x="1023725" y="32426"/>
                    <a:pt x="1036586" y="35014"/>
                    <a:pt x="1049125" y="38776"/>
                  </a:cubicBezTo>
                  <a:cubicBezTo>
                    <a:pt x="1068359" y="44546"/>
                    <a:pt x="1089567" y="46687"/>
                    <a:pt x="1106275" y="57826"/>
                  </a:cubicBezTo>
                  <a:cubicBezTo>
                    <a:pt x="1188167" y="112421"/>
                    <a:pt x="1084555" y="46966"/>
                    <a:pt x="1163425" y="86401"/>
                  </a:cubicBezTo>
                  <a:cubicBezTo>
                    <a:pt x="1173664" y="91521"/>
                    <a:pt x="1181539" y="100802"/>
                    <a:pt x="1192000" y="105451"/>
                  </a:cubicBezTo>
                  <a:cubicBezTo>
                    <a:pt x="1210350" y="113606"/>
                    <a:pt x="1230100" y="118151"/>
                    <a:pt x="1249150" y="124501"/>
                  </a:cubicBezTo>
                  <a:lnTo>
                    <a:pt x="1306300" y="143551"/>
                  </a:lnTo>
                  <a:lnTo>
                    <a:pt x="1334875" y="153076"/>
                  </a:lnTo>
                  <a:lnTo>
                    <a:pt x="1363450" y="162601"/>
                  </a:lnTo>
                  <a:cubicBezTo>
                    <a:pt x="1331439" y="258633"/>
                    <a:pt x="1380280" y="109675"/>
                    <a:pt x="1344400" y="229276"/>
                  </a:cubicBezTo>
                  <a:lnTo>
                    <a:pt x="1315825" y="315001"/>
                  </a:lnTo>
                  <a:lnTo>
                    <a:pt x="1296775" y="372151"/>
                  </a:lnTo>
                  <a:cubicBezTo>
                    <a:pt x="1293600" y="381676"/>
                    <a:pt x="1292819" y="392372"/>
                    <a:pt x="1287250" y="400726"/>
                  </a:cubicBezTo>
                  <a:lnTo>
                    <a:pt x="1268200" y="429301"/>
                  </a:lnTo>
                  <a:cubicBezTo>
                    <a:pt x="1255835" y="515855"/>
                    <a:pt x="1265775" y="474677"/>
                    <a:pt x="1239625" y="553126"/>
                  </a:cubicBezTo>
                  <a:lnTo>
                    <a:pt x="1230100" y="581701"/>
                  </a:lnTo>
                  <a:cubicBezTo>
                    <a:pt x="1211629" y="895704"/>
                    <a:pt x="1229555" y="702258"/>
                    <a:pt x="1211050" y="591226"/>
                  </a:cubicBezTo>
                  <a:cubicBezTo>
                    <a:pt x="1208898" y="578313"/>
                    <a:pt x="1204700" y="616626"/>
                    <a:pt x="1201525" y="629326"/>
                  </a:cubicBezTo>
                  <a:cubicBezTo>
                    <a:pt x="1175481" y="551195"/>
                    <a:pt x="1214376" y="654575"/>
                    <a:pt x="1182475" y="686476"/>
                  </a:cubicBezTo>
                  <a:cubicBezTo>
                    <a:pt x="1168276" y="700675"/>
                    <a:pt x="1174564" y="646034"/>
                    <a:pt x="1163425" y="629326"/>
                  </a:cubicBezTo>
                  <a:cubicBezTo>
                    <a:pt x="1157075" y="619801"/>
                    <a:pt x="1154083" y="606818"/>
                    <a:pt x="1144375" y="600751"/>
                  </a:cubicBezTo>
                  <a:cubicBezTo>
                    <a:pt x="1127347" y="590108"/>
                    <a:pt x="1106916" y="585639"/>
                    <a:pt x="1087225" y="581701"/>
                  </a:cubicBezTo>
                  <a:cubicBezTo>
                    <a:pt x="1071350" y="578526"/>
                    <a:pt x="1055627" y="574466"/>
                    <a:pt x="1039600" y="572176"/>
                  </a:cubicBezTo>
                  <a:cubicBezTo>
                    <a:pt x="1011138" y="568110"/>
                    <a:pt x="982404" y="566217"/>
                    <a:pt x="953875" y="562651"/>
                  </a:cubicBezTo>
                  <a:cubicBezTo>
                    <a:pt x="931598" y="559866"/>
                    <a:pt x="909425" y="556301"/>
                    <a:pt x="887200" y="553126"/>
                  </a:cubicBezTo>
                  <a:lnTo>
                    <a:pt x="430000" y="562651"/>
                  </a:lnTo>
                  <a:cubicBezTo>
                    <a:pt x="325209" y="565238"/>
                    <a:pt x="220470" y="574613"/>
                    <a:pt x="115675" y="572176"/>
                  </a:cubicBezTo>
                  <a:cubicBezTo>
                    <a:pt x="83305" y="571423"/>
                    <a:pt x="42205" y="577084"/>
                    <a:pt x="20425" y="553126"/>
                  </a:cubicBezTo>
                  <a:cubicBezTo>
                    <a:pt x="1203" y="531982"/>
                    <a:pt x="-17675" y="475339"/>
                    <a:pt x="29950" y="457876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961865" y="5066768"/>
              <a:ext cx="421910" cy="3644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none">
              <a:noAutofit/>
            </a:bodyPr>
            <a:lstStyle/>
            <a:p>
              <a:r>
                <a:rPr lang="ko-KR" altLang="en-US" sz="1400" b="1" dirty="0"/>
                <a:t>꽝</a:t>
              </a:r>
              <a:r>
                <a:rPr lang="en-US" altLang="ko-KR" sz="1400" b="1" dirty="0"/>
                <a:t>!</a:t>
              </a:r>
              <a:endParaRPr lang="ko-KR" altLang="en-US" sz="1400" b="1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564329" y="4299475"/>
              <a:ext cx="8082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00B0F0"/>
                  </a:solidFill>
                </a:rPr>
                <a:t>500%</a:t>
              </a:r>
              <a:r>
                <a:rPr lang="en-US" altLang="ko-KR" dirty="0"/>
                <a:t>;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 rot="20790195">
              <a:off x="4921112" y="4646294"/>
              <a:ext cx="18584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CC00CC"/>
                  </a:solidFill>
                </a:rPr>
                <a:t>5</a:t>
              </a:r>
              <a:r>
                <a:rPr lang="ko-KR" altLang="en-US" sz="1000" dirty="0">
                  <a:solidFill>
                    <a:srgbClr val="CC00CC"/>
                  </a:solidFill>
                </a:rPr>
                <a:t>초 동안 서서히 글자 확대</a:t>
              </a: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1345250" y="5916162"/>
              <a:ext cx="3294509" cy="290393"/>
            </a:xfrm>
            <a:prstGeom prst="roundRect">
              <a:avLst>
                <a:gd name="adj" fmla="val 8379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dirty="0">
                  <a:solidFill>
                    <a:schemeClr val="bg1"/>
                  </a:solidFill>
                </a:rPr>
                <a:t>&lt;</a:t>
              </a:r>
              <a:r>
                <a:rPr lang="en-US" altLang="ko-KR" sz="1200" b="1" dirty="0">
                  <a:solidFill>
                    <a:schemeClr val="bg1"/>
                  </a:solidFill>
                </a:rPr>
                <a:t>span</a:t>
              </a:r>
              <a:r>
                <a:rPr lang="en-US" altLang="ko-KR" sz="1200" dirty="0">
                  <a:solidFill>
                    <a:schemeClr val="bg1"/>
                  </a:solidFill>
                </a:rPr>
                <a:t>&gt;</a:t>
              </a:r>
              <a:r>
                <a:rPr lang="ko-KR" altLang="en-US" sz="1200" dirty="0">
                  <a:solidFill>
                    <a:schemeClr val="bg1"/>
                  </a:solidFill>
                </a:rPr>
                <a:t>꽝</a:t>
              </a:r>
              <a:r>
                <a:rPr lang="en-US" altLang="ko-KR" sz="1200" dirty="0">
                  <a:solidFill>
                    <a:schemeClr val="bg1"/>
                  </a:solidFill>
                </a:rPr>
                <a:t>!</a:t>
              </a:r>
              <a:r>
                <a:rPr lang="en-US" altLang="ko-KR" sz="1200" b="1" dirty="0">
                  <a:solidFill>
                    <a:schemeClr val="bg1"/>
                  </a:solidFill>
                </a:rPr>
                <a:t>&lt;/span&gt;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1379902" y="4179998"/>
              <a:ext cx="3293790" cy="1223546"/>
            </a:xfrm>
            <a:prstGeom prst="roundRect">
              <a:avLst>
                <a:gd name="adj" fmla="val 4679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 fontAlgn="base" latinLnBrk="0"/>
              <a:r>
                <a:rPr lang="en-US" altLang="ko-KR" sz="1200" b="1" dirty="0"/>
                <a:t>span</a:t>
              </a:r>
              <a:r>
                <a:rPr lang="en-US" altLang="ko-KR" sz="1200" dirty="0"/>
                <a:t> {</a:t>
              </a:r>
            </a:p>
            <a:p>
              <a:pPr defTabSz="180000" fontAlgn="base" latinLnBrk="0"/>
              <a:r>
                <a:rPr lang="en-US" altLang="ko-KR" sz="1200" dirty="0"/>
                <a:t>	</a:t>
              </a:r>
              <a:r>
                <a:rPr lang="en-US" altLang="ko-KR" sz="1200" b="1" dirty="0">
                  <a:solidFill>
                    <a:srgbClr val="C00000"/>
                  </a:solidFill>
                </a:rPr>
                <a:t>transition : font-size 5s</a:t>
              </a:r>
              <a:r>
                <a:rPr lang="en-US" altLang="ko-KR" sz="1200" dirty="0"/>
                <a:t>;</a:t>
              </a:r>
            </a:p>
            <a:p>
              <a:pPr defTabSz="180000" fontAlgn="base" latinLnBrk="0"/>
              <a:r>
                <a:rPr lang="en-US" altLang="ko-KR" sz="1200" dirty="0"/>
                <a:t>} </a:t>
              </a:r>
              <a:endParaRPr lang="ko-KR" altLang="en-US" sz="1200" dirty="0"/>
            </a:p>
            <a:p>
              <a:pPr defTabSz="180000" fontAlgn="base" latinLnBrk="0"/>
              <a:r>
                <a:rPr lang="en-US" altLang="ko-KR" sz="1200" b="1" dirty="0" err="1"/>
                <a:t>span:hover</a:t>
              </a:r>
              <a:r>
                <a:rPr lang="en-US" altLang="ko-KR" sz="1200" dirty="0"/>
                <a:t> {</a:t>
              </a:r>
            </a:p>
            <a:p>
              <a:pPr defTabSz="180000" fontAlgn="base" latinLnBrk="0"/>
              <a:r>
                <a:rPr lang="en-US" altLang="ko-KR" sz="1200" b="1" dirty="0"/>
                <a:t>	</a:t>
              </a:r>
              <a:r>
                <a:rPr lang="en-US" altLang="ko-KR" sz="1200" b="1" dirty="0">
                  <a:solidFill>
                    <a:srgbClr val="C00000"/>
                  </a:solidFill>
                </a:rPr>
                <a:t>font-size : 500%;</a:t>
              </a:r>
            </a:p>
            <a:p>
              <a:pPr defTabSz="180000" fontAlgn="base" latinLnBrk="0"/>
              <a:r>
                <a:rPr lang="en-US" altLang="ko-KR" sz="1200" dirty="0"/>
                <a:t>}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860477" y="3919023"/>
              <a:ext cx="8691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rgbClr val="C00000"/>
                  </a:solidFill>
                </a:rPr>
                <a:t>CSS </a:t>
              </a:r>
              <a:r>
                <a:rPr lang="ko-KR" altLang="en-US" sz="1050" dirty="0">
                  <a:solidFill>
                    <a:srgbClr val="C00000"/>
                  </a:solidFill>
                </a:rPr>
                <a:t>스타일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60155" y="5672826"/>
              <a:ext cx="8595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rgbClr val="C00000"/>
                  </a:solidFill>
                </a:rPr>
                <a:t>HTML </a:t>
              </a:r>
              <a:r>
                <a:rPr lang="ko-KR" altLang="en-US" sz="1050" dirty="0">
                  <a:solidFill>
                    <a:srgbClr val="C00000"/>
                  </a:solidFill>
                </a:rPr>
                <a:t>코드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993322" y="3795912"/>
              <a:ext cx="99899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dirty="0"/>
                <a:t>전환 </a:t>
              </a:r>
              <a:r>
                <a:rPr lang="ko-KR" altLang="en-US" sz="1000" dirty="0" err="1"/>
                <a:t>프로퍼티</a:t>
              </a:r>
              <a:endParaRPr lang="ko-KR" altLang="en-US" sz="1000" dirty="0"/>
            </a:p>
          </p:txBody>
        </p:sp>
        <p:cxnSp>
          <p:nvCxnSpPr>
            <p:cNvPr id="15" name="직선 화살표 연결선 14"/>
            <p:cNvCxnSpPr>
              <a:stCxn id="14" idx="2"/>
            </p:cNvCxnSpPr>
            <p:nvPr/>
          </p:nvCxnSpPr>
          <p:spPr>
            <a:xfrm>
              <a:off x="2492818" y="4042133"/>
              <a:ext cx="331497" cy="432048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>
              <a:stCxn id="17" idx="2"/>
            </p:cNvCxnSpPr>
            <p:nvPr/>
          </p:nvCxnSpPr>
          <p:spPr>
            <a:xfrm flipH="1">
              <a:off x="3270594" y="4057522"/>
              <a:ext cx="136584" cy="416659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/>
            <p:cNvSpPr/>
            <p:nvPr/>
          </p:nvSpPr>
          <p:spPr>
            <a:xfrm>
              <a:off x="3035922" y="3811301"/>
              <a:ext cx="7425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dirty="0"/>
                <a:t>전환 시간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004048" y="5661248"/>
              <a:ext cx="23326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마우스가 글자 위에 올라오면 현재 크기에서 </a:t>
              </a:r>
              <a:r>
                <a:rPr lang="en-US" altLang="ko-KR" sz="1000" dirty="0"/>
                <a:t>500% </a:t>
              </a:r>
              <a:r>
                <a:rPr lang="ko-KR" altLang="en-US" sz="1000" dirty="0"/>
                <a:t>크기로 전환 진행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370011" y="4773032"/>
              <a:ext cx="998991" cy="8179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>
              <a:noAutofit/>
            </a:bodyPr>
            <a:lstStyle/>
            <a:p>
              <a:r>
                <a:rPr lang="ko-KR" altLang="en-US" sz="4600" b="1" dirty="0"/>
                <a:t>꽝</a:t>
              </a:r>
              <a:r>
                <a:rPr lang="en-US" altLang="ko-KR" sz="4600" b="1" dirty="0"/>
                <a:t>!</a:t>
              </a:r>
              <a:endParaRPr lang="ko-KR" altLang="en-US" sz="4600" b="1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85187" y="3110432"/>
            <a:ext cx="17322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2">
                    <a:lumMod val="90000"/>
                  </a:schemeClr>
                </a:solidFill>
              </a:rPr>
              <a:t>&lt;span&gt; </a:t>
            </a:r>
            <a:r>
              <a:rPr lang="ko-KR" altLang="en-US" sz="1000" dirty="0">
                <a:solidFill>
                  <a:schemeClr val="tx2">
                    <a:lumMod val="90000"/>
                  </a:schemeClr>
                </a:solidFill>
              </a:rPr>
              <a:t>태그에 마우스를 </a:t>
            </a:r>
            <a:endParaRPr lang="en-US" altLang="ko-KR" sz="1000" dirty="0">
              <a:solidFill>
                <a:schemeClr val="tx2">
                  <a:lumMod val="90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tx2">
                    <a:lumMod val="90000"/>
                  </a:schemeClr>
                </a:solidFill>
              </a:rPr>
              <a:t>올리면 글자 크기를 </a:t>
            </a:r>
            <a:r>
              <a:rPr lang="en-US" altLang="ko-KR" sz="1000" dirty="0">
                <a:solidFill>
                  <a:schemeClr val="tx2">
                    <a:lumMod val="90000"/>
                  </a:schemeClr>
                </a:solidFill>
              </a:rPr>
              <a:t>500%</a:t>
            </a:r>
          </a:p>
          <a:p>
            <a:r>
              <a:rPr lang="ko-KR" altLang="en-US" sz="1000" dirty="0">
                <a:solidFill>
                  <a:schemeClr val="tx2">
                    <a:lumMod val="90000"/>
                  </a:schemeClr>
                </a:solidFill>
              </a:rPr>
              <a:t>확대 </a:t>
            </a:r>
            <a:r>
              <a:rPr lang="en-US" altLang="ko-KR" sz="1000" dirty="0">
                <a:solidFill>
                  <a:schemeClr val="tx2">
                    <a:lumMod val="90000"/>
                  </a:schemeClr>
                </a:solidFill>
              </a:rPr>
              <a:t>-&gt; </a:t>
            </a:r>
            <a:r>
              <a:rPr lang="ko-KR" altLang="en-US" sz="1000" dirty="0">
                <a:solidFill>
                  <a:schemeClr val="tx2">
                    <a:lumMod val="90000"/>
                  </a:schemeClr>
                </a:solidFill>
              </a:rPr>
              <a:t> 전환 효과시작</a:t>
            </a:r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2051720" y="3187688"/>
            <a:ext cx="576064" cy="1708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80791" y="2047221"/>
            <a:ext cx="1732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2">
                    <a:lumMod val="90000"/>
                  </a:schemeClr>
                </a:solidFill>
              </a:rPr>
              <a:t>&lt;span&gt; </a:t>
            </a:r>
            <a:r>
              <a:rPr lang="ko-KR" altLang="en-US" sz="1000" dirty="0">
                <a:solidFill>
                  <a:schemeClr val="tx2">
                    <a:lumMod val="90000"/>
                  </a:schemeClr>
                </a:solidFill>
              </a:rPr>
              <a:t>태그의 글자 </a:t>
            </a:r>
            <a:r>
              <a:rPr lang="ko-KR" altLang="en-US" sz="1000" dirty="0" err="1">
                <a:solidFill>
                  <a:schemeClr val="tx2">
                    <a:lumMod val="90000"/>
                  </a:schemeClr>
                </a:solidFill>
              </a:rPr>
              <a:t>크기가에</a:t>
            </a:r>
            <a:r>
              <a:rPr lang="en-US" altLang="ko-KR" sz="1000" dirty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tx2">
                    <a:lumMod val="90000"/>
                  </a:schemeClr>
                </a:solidFill>
              </a:rPr>
              <a:t>변화가 일어나면</a:t>
            </a:r>
            <a:r>
              <a:rPr lang="en-US" altLang="ko-KR" sz="1000" dirty="0">
                <a:solidFill>
                  <a:schemeClr val="tx2">
                    <a:lumMod val="90000"/>
                  </a:schemeClr>
                </a:solidFill>
              </a:rPr>
              <a:t>, 5</a:t>
            </a:r>
            <a:r>
              <a:rPr lang="ko-KR" altLang="en-US" sz="1000" dirty="0">
                <a:solidFill>
                  <a:schemeClr val="tx2">
                    <a:lumMod val="90000"/>
                  </a:schemeClr>
                </a:solidFill>
              </a:rPr>
              <a:t>초에 걸쳐 서서히 변화가 진행되도록 전환 지시</a:t>
            </a:r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2051720" y="2506090"/>
            <a:ext cx="532836" cy="1399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22459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731" y="1556792"/>
            <a:ext cx="2673846" cy="278642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5-13 font-size</a:t>
            </a:r>
            <a:r>
              <a:rPr lang="ko-KR" altLang="en-US" dirty="0"/>
              <a:t>에 대한 전환 효과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72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43608" y="1556792"/>
            <a:ext cx="3600400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전환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&lt;style&gt;</a:t>
            </a:r>
          </a:p>
          <a:p>
            <a:pPr defTabSz="180000"/>
            <a:r>
              <a:rPr lang="en-US" altLang="ko-KR" sz="1400" b="1" dirty="0"/>
              <a:t>span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transition : font-size 5s;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b="1" dirty="0" err="1"/>
              <a:t>span:hover</a:t>
            </a:r>
            <a:r>
              <a:rPr lang="en-US" altLang="ko-KR" sz="1400" b="1" dirty="0"/>
              <a:t>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font-size : 500%;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&lt;/style&gt;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&lt;h3&gt;font-size</a:t>
            </a:r>
            <a:r>
              <a:rPr lang="ko-KR" altLang="en-US" sz="1400" dirty="0"/>
              <a:t>에 대한 전환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&lt;p&gt;</a:t>
            </a:r>
            <a:r>
              <a:rPr lang="en-US" altLang="ko-KR" sz="1400" b="1" dirty="0"/>
              <a:t>&lt;span&gt;</a:t>
            </a:r>
            <a:r>
              <a:rPr lang="ko-KR" altLang="en-US" sz="1400" b="1" dirty="0"/>
              <a:t>꽝</a:t>
            </a:r>
            <a:r>
              <a:rPr lang="en-US" altLang="ko-KR" sz="1400" b="1" dirty="0"/>
              <a:t>!&lt;/span&gt;</a:t>
            </a:r>
            <a:r>
              <a:rPr lang="en-US" altLang="ko-KR" sz="1400" dirty="0"/>
              <a:t> </a:t>
            </a:r>
            <a:r>
              <a:rPr lang="ko-KR" altLang="en-US" sz="1400" dirty="0"/>
              <a:t>글자에</a:t>
            </a:r>
          </a:p>
          <a:p>
            <a:pPr defTabSz="180000"/>
            <a:r>
              <a:rPr lang="ko-KR" altLang="en-US" sz="1400" dirty="0"/>
              <a:t> 마우스를 올려보세요</a:t>
            </a:r>
            <a:r>
              <a:rPr lang="en-US" altLang="ko-KR" sz="1400" dirty="0"/>
              <a:t>.&lt;/p&gt;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2327843" y="3757895"/>
            <a:ext cx="2448272" cy="442674"/>
          </a:xfrm>
          <a:prstGeom prst="wedgeRoundRectCallout">
            <a:avLst>
              <a:gd name="adj1" fmla="val -48816"/>
              <a:gd name="adj2" fmla="val -10156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000" dirty="0"/>
              <a:t>&lt;span&gt;</a:t>
            </a:r>
            <a:r>
              <a:rPr lang="ko-KR" altLang="en-US" sz="1000" dirty="0"/>
              <a:t>에 마우스를 올리면 </a:t>
            </a:r>
            <a:r>
              <a:rPr lang="en-US" altLang="ko-KR" sz="1000" dirty="0"/>
              <a:t>5</a:t>
            </a:r>
            <a:r>
              <a:rPr lang="ko-KR" altLang="en-US" sz="1000" dirty="0"/>
              <a:t>초</a:t>
            </a:r>
            <a:r>
              <a:rPr lang="en-US" altLang="ko-KR" sz="1000" dirty="0"/>
              <a:t> </a:t>
            </a:r>
            <a:r>
              <a:rPr lang="ko-KR" altLang="en-US" sz="1000" dirty="0"/>
              <a:t>동안</a:t>
            </a:r>
            <a:r>
              <a:rPr lang="en-US" altLang="ko-KR" sz="1000" dirty="0"/>
              <a:t> </a:t>
            </a:r>
            <a:r>
              <a:rPr lang="ko-KR" altLang="en-US" sz="1000" dirty="0"/>
              <a:t>점진적으로 글자를 </a:t>
            </a:r>
            <a:r>
              <a:rPr lang="en-US" altLang="ko-KR" sz="1000" dirty="0"/>
              <a:t>500%</a:t>
            </a:r>
            <a:r>
              <a:rPr lang="ko-KR" altLang="en-US" sz="1000" dirty="0"/>
              <a:t> 확대</a:t>
            </a:r>
            <a:r>
              <a:rPr lang="en-US" altLang="ko-KR" sz="1000" dirty="0"/>
              <a:t>. </a:t>
            </a:r>
            <a:endParaRPr lang="ko-KR" altLang="en-US" sz="1000" dirty="0"/>
          </a:p>
        </p:txBody>
      </p:sp>
      <p:sp>
        <p:nvSpPr>
          <p:cNvPr id="6" name="자유형 5"/>
          <p:cNvSpPr/>
          <p:nvPr/>
        </p:nvSpPr>
        <p:spPr>
          <a:xfrm>
            <a:off x="4317542" y="3649673"/>
            <a:ext cx="542490" cy="111144"/>
          </a:xfrm>
          <a:custGeom>
            <a:avLst/>
            <a:gdLst>
              <a:gd name="connsiteX0" fmla="*/ 0 w 364899"/>
              <a:gd name="connsiteY0" fmla="*/ 600081 h 609606"/>
              <a:gd name="connsiteX1" fmla="*/ 361950 w 364899"/>
              <a:gd name="connsiteY1" fmla="*/ 6 h 609606"/>
              <a:gd name="connsiteX2" fmla="*/ 180975 w 364899"/>
              <a:gd name="connsiteY2" fmla="*/ 609606 h 609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4899" h="609606">
                <a:moveTo>
                  <a:pt x="0" y="600081"/>
                </a:moveTo>
                <a:cubicBezTo>
                  <a:pt x="165894" y="299250"/>
                  <a:pt x="331788" y="-1581"/>
                  <a:pt x="361950" y="6"/>
                </a:cubicBezTo>
                <a:cubicBezTo>
                  <a:pt x="392112" y="1593"/>
                  <a:pt x="180975" y="609606"/>
                  <a:pt x="180975" y="609606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6273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4600" y="107829"/>
            <a:ext cx="5878011" cy="1077229"/>
          </a:xfrm>
        </p:spPr>
        <p:txBody>
          <a:bodyPr>
            <a:normAutofit/>
          </a:bodyPr>
          <a:lstStyle/>
          <a:p>
            <a:r>
              <a:rPr lang="ko-KR" altLang="en-US" dirty="0"/>
              <a:t>변환</a:t>
            </a:r>
            <a:r>
              <a:rPr lang="en-US" altLang="ko-KR" dirty="0"/>
              <a:t>(transform)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24600" y="1135574"/>
            <a:ext cx="7115752" cy="1273049"/>
          </a:xfrm>
        </p:spPr>
        <p:txBody>
          <a:bodyPr>
            <a:normAutofit/>
          </a:bodyPr>
          <a:lstStyle/>
          <a:p>
            <a:pPr fontAlgn="base"/>
            <a:r>
              <a:rPr lang="ko-KR" altLang="en-US" dirty="0"/>
              <a:t>텍스트나 이미지를 회전</a:t>
            </a:r>
            <a:r>
              <a:rPr lang="en-US" altLang="ko-KR" dirty="0"/>
              <a:t>,</a:t>
            </a:r>
            <a:r>
              <a:rPr lang="ko-KR" altLang="en-US" dirty="0"/>
              <a:t> 확대 다양한 기하학적인 모양으로 출력</a:t>
            </a:r>
            <a:endParaRPr lang="en-US" altLang="ko-KR" dirty="0"/>
          </a:p>
          <a:p>
            <a:pPr lvl="1" fontAlgn="base"/>
            <a:r>
              <a:rPr lang="ko-KR" altLang="en-US" dirty="0"/>
              <a:t>위치 이동</a:t>
            </a:r>
            <a:r>
              <a:rPr lang="en-US" altLang="ko-KR" dirty="0"/>
              <a:t>,</a:t>
            </a:r>
            <a:r>
              <a:rPr lang="ko-KR" altLang="en-US" dirty="0"/>
              <a:t> 확대</a:t>
            </a:r>
            <a:r>
              <a:rPr lang="en-US" altLang="ko-KR" dirty="0"/>
              <a:t>/</a:t>
            </a:r>
            <a:r>
              <a:rPr lang="ko-KR" altLang="en-US" dirty="0"/>
              <a:t>축소</a:t>
            </a:r>
            <a:r>
              <a:rPr lang="en-US" altLang="ko-KR" dirty="0"/>
              <a:t>,</a:t>
            </a:r>
            <a:r>
              <a:rPr lang="ko-KR" altLang="en-US" dirty="0"/>
              <a:t> 회전</a:t>
            </a:r>
            <a:r>
              <a:rPr lang="en-US" altLang="ko-KR" dirty="0"/>
              <a:t>,</a:t>
            </a:r>
            <a:r>
              <a:rPr lang="ko-KR" altLang="en-US" dirty="0"/>
              <a:t> 기울임이 가능</a:t>
            </a:r>
            <a:endParaRPr lang="en-US" altLang="ko-KR" dirty="0"/>
          </a:p>
          <a:p>
            <a:pPr lvl="1" fontAlgn="base"/>
            <a:r>
              <a:rPr lang="ko-KR" altLang="en-US" dirty="0"/>
              <a:t>회전 각도의 단위는 </a:t>
            </a:r>
            <a:r>
              <a:rPr lang="en-US" altLang="ko-KR" dirty="0"/>
              <a:t>deg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73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734612" y="2780928"/>
            <a:ext cx="7768093" cy="2476500"/>
            <a:chOff x="688678" y="3429000"/>
            <a:chExt cx="7768093" cy="2476500"/>
          </a:xfrm>
        </p:grpSpPr>
        <p:pic>
          <p:nvPicPr>
            <p:cNvPr id="6" name="Picture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946" y="3429000"/>
              <a:ext cx="7743825" cy="2476500"/>
            </a:xfrm>
            <a:prstGeom prst="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7" name="자유형 6"/>
            <p:cNvSpPr/>
            <p:nvPr/>
          </p:nvSpPr>
          <p:spPr>
            <a:xfrm>
              <a:off x="824213" y="4005064"/>
              <a:ext cx="123591" cy="209550"/>
            </a:xfrm>
            <a:custGeom>
              <a:avLst/>
              <a:gdLst>
                <a:gd name="connsiteX0" fmla="*/ 0 w 123825"/>
                <a:gd name="connsiteY0" fmla="*/ 209550 h 209550"/>
                <a:gd name="connsiteX1" fmla="*/ 47625 w 123825"/>
                <a:gd name="connsiteY1" fmla="*/ 66675 h 209550"/>
                <a:gd name="connsiteX2" fmla="*/ 123825 w 123825"/>
                <a:gd name="connsiteY2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5" h="209550">
                  <a:moveTo>
                    <a:pt x="0" y="209550"/>
                  </a:moveTo>
                  <a:cubicBezTo>
                    <a:pt x="13493" y="155575"/>
                    <a:pt x="26987" y="101600"/>
                    <a:pt x="47625" y="66675"/>
                  </a:cubicBezTo>
                  <a:cubicBezTo>
                    <a:pt x="68263" y="31750"/>
                    <a:pt x="123825" y="0"/>
                    <a:pt x="123825" y="0"/>
                  </a:cubicBezTo>
                </a:path>
              </a:pathLst>
            </a:custGeom>
            <a:noFill/>
            <a:ln w="9525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8678" y="3767465"/>
              <a:ext cx="39466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chemeClr val="accent2">
                      <a:lumMod val="75000"/>
                    </a:schemeClr>
                  </a:solidFill>
                </a:rPr>
                <a:t>20</a:t>
              </a:r>
              <a:r>
                <a:rPr lang="en-US" altLang="ko-KR" sz="1050" baseline="30000" dirty="0">
                  <a:solidFill>
                    <a:schemeClr val="accent2">
                      <a:lumMod val="75000"/>
                    </a:schemeClr>
                  </a:solidFill>
                </a:rPr>
                <a:t>o</a:t>
              </a:r>
              <a:endParaRPr lang="ko-KR" altLang="en-US" sz="1050" baseline="30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52653" y="3582541"/>
              <a:ext cx="0" cy="456059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1652653" y="4437112"/>
              <a:ext cx="0" cy="456059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941616" y="3544441"/>
              <a:ext cx="0" cy="536823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2941616" y="4437112"/>
              <a:ext cx="0" cy="456059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/>
            <p:nvPr/>
          </p:nvCxnSpPr>
          <p:spPr>
            <a:xfrm>
              <a:off x="2725592" y="4524375"/>
              <a:ext cx="0" cy="207639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3790581" y="4052689"/>
              <a:ext cx="1527299" cy="35584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화살표 연결선 14"/>
            <p:cNvCxnSpPr>
              <a:stCxn id="14" idx="0"/>
            </p:cNvCxnSpPr>
            <p:nvPr/>
          </p:nvCxnSpPr>
          <p:spPr>
            <a:xfrm flipH="1">
              <a:off x="4554230" y="4052689"/>
              <a:ext cx="1" cy="960487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4554230" y="4601209"/>
              <a:ext cx="548548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chemeClr val="accent2">
                      <a:lumMod val="75000"/>
                    </a:schemeClr>
                  </a:solidFill>
                </a:rPr>
                <a:t>100px</a:t>
              </a:r>
              <a:endParaRPr lang="ko-KR" altLang="en-US" sz="1050" baseline="30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17" name="직선 화살표 연결선 16"/>
            <p:cNvCxnSpPr/>
            <p:nvPr/>
          </p:nvCxnSpPr>
          <p:spPr>
            <a:xfrm flipV="1">
              <a:off x="3157640" y="3717032"/>
              <a:ext cx="0" cy="237599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627076" y="3787284"/>
              <a:ext cx="441146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chemeClr val="accent2">
                      <a:lumMod val="75000"/>
                    </a:schemeClr>
                  </a:solidFill>
                </a:rPr>
                <a:t>-20</a:t>
              </a:r>
              <a:r>
                <a:rPr lang="en-US" altLang="ko-KR" sz="1050" baseline="30000" dirty="0">
                  <a:solidFill>
                    <a:schemeClr val="accent2">
                      <a:lumMod val="75000"/>
                    </a:schemeClr>
                  </a:solidFill>
                </a:rPr>
                <a:t>o</a:t>
              </a:r>
              <a:endParaRPr lang="ko-KR" altLang="en-US" sz="1050" baseline="30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 flipH="1">
              <a:off x="3627076" y="3989263"/>
              <a:ext cx="113754" cy="209550"/>
            </a:xfrm>
            <a:custGeom>
              <a:avLst/>
              <a:gdLst>
                <a:gd name="connsiteX0" fmla="*/ 0 w 123825"/>
                <a:gd name="connsiteY0" fmla="*/ 209550 h 209550"/>
                <a:gd name="connsiteX1" fmla="*/ 47625 w 123825"/>
                <a:gd name="connsiteY1" fmla="*/ 66675 h 209550"/>
                <a:gd name="connsiteX2" fmla="*/ 123825 w 123825"/>
                <a:gd name="connsiteY2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5" h="209550">
                  <a:moveTo>
                    <a:pt x="0" y="209550"/>
                  </a:moveTo>
                  <a:cubicBezTo>
                    <a:pt x="13493" y="155575"/>
                    <a:pt x="26987" y="101600"/>
                    <a:pt x="47625" y="66675"/>
                  </a:cubicBezTo>
                  <a:cubicBezTo>
                    <a:pt x="68263" y="31750"/>
                    <a:pt x="123825" y="0"/>
                    <a:pt x="123825" y="0"/>
                  </a:cubicBezTo>
                </a:path>
              </a:pathLst>
            </a:custGeom>
            <a:noFill/>
            <a:ln w="9525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06431" y="5090700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회전</a:t>
              </a:r>
              <a:endParaRPr lang="en-US" altLang="ko-KR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618450" y="5090699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기울임</a:t>
              </a:r>
              <a:endParaRPr lang="en-US" altLang="ko-KR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74634" y="5382157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이동</a:t>
              </a:r>
              <a:endParaRPr lang="en-US" altLang="ko-KR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398000" y="4494473"/>
              <a:ext cx="861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/>
                <a:t>확대</a:t>
              </a:r>
              <a:r>
                <a:rPr lang="en-US" altLang="ko-KR" sz="1200" dirty="0"/>
                <a:t>/</a:t>
              </a:r>
              <a:r>
                <a:rPr lang="ko-KR" altLang="en-US" sz="1200" dirty="0"/>
                <a:t>축소</a:t>
              </a:r>
              <a:endParaRPr lang="en-US" altLang="ko-KR" sz="1200" dirty="0"/>
            </a:p>
          </p:txBody>
        </p:sp>
        <p:cxnSp>
          <p:nvCxnSpPr>
            <p:cNvPr id="24" name="직선 화살표 연결선 23"/>
            <p:cNvCxnSpPr/>
            <p:nvPr/>
          </p:nvCxnSpPr>
          <p:spPr>
            <a:xfrm flipV="1">
              <a:off x="5461896" y="3988231"/>
              <a:ext cx="0" cy="237599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317879" y="3544441"/>
              <a:ext cx="710451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chemeClr val="accent2">
                      <a:lumMod val="75000"/>
                    </a:schemeClr>
                  </a:solidFill>
                </a:rPr>
                <a:t>Y</a:t>
              </a:r>
              <a:r>
                <a:rPr lang="ko-KR" altLang="en-US" sz="1050" dirty="0">
                  <a:solidFill>
                    <a:schemeClr val="accent2">
                      <a:lumMod val="75000"/>
                    </a:schemeClr>
                  </a:solidFill>
                </a:rPr>
                <a:t>축으로</a:t>
              </a:r>
              <a:endParaRPr lang="en-US" altLang="ko-KR" sz="1050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dirty="0">
                  <a:solidFill>
                    <a:schemeClr val="accent2">
                      <a:lumMod val="75000"/>
                    </a:schemeClr>
                  </a:solidFill>
                </a:rPr>
                <a:t>1</a:t>
              </a:r>
              <a:r>
                <a:rPr lang="ko-KR" altLang="en-US" sz="1050" dirty="0">
                  <a:solidFill>
                    <a:schemeClr val="accent2">
                      <a:lumMod val="75000"/>
                    </a:schemeClr>
                  </a:solidFill>
                </a:rPr>
                <a:t>배 확대</a:t>
              </a:r>
              <a:endParaRPr lang="ko-KR" altLang="en-US" sz="1050" baseline="30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26" name="직선 화살표 연결선 25"/>
            <p:cNvCxnSpPr/>
            <p:nvPr/>
          </p:nvCxnSpPr>
          <p:spPr>
            <a:xfrm>
              <a:off x="5461896" y="3969698"/>
              <a:ext cx="2664296" cy="0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853693" y="3572733"/>
              <a:ext cx="710451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chemeClr val="accent2">
                      <a:lumMod val="75000"/>
                    </a:schemeClr>
                  </a:solidFill>
                </a:rPr>
                <a:t>x</a:t>
              </a:r>
              <a:r>
                <a:rPr lang="ko-KR" altLang="en-US" sz="1050" dirty="0">
                  <a:solidFill>
                    <a:schemeClr val="accent2">
                      <a:lumMod val="75000"/>
                    </a:schemeClr>
                  </a:solidFill>
                </a:rPr>
                <a:t>축으로</a:t>
              </a:r>
              <a:endParaRPr lang="en-US" altLang="ko-KR" sz="1050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dirty="0">
                  <a:solidFill>
                    <a:schemeClr val="accent2">
                      <a:lumMod val="75000"/>
                    </a:schemeClr>
                  </a:solidFill>
                </a:rPr>
                <a:t>3</a:t>
              </a:r>
              <a:r>
                <a:rPr lang="ko-KR" altLang="en-US" sz="1050" dirty="0">
                  <a:solidFill>
                    <a:schemeClr val="accent2">
                      <a:lumMod val="75000"/>
                    </a:schemeClr>
                  </a:solidFill>
                </a:rPr>
                <a:t>배 확대</a:t>
              </a:r>
              <a:endParaRPr lang="ko-KR" altLang="en-US" sz="1050" baseline="30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596818" y="5378941"/>
            <a:ext cx="179636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000" dirty="0"/>
              <a:t>div {</a:t>
            </a:r>
          </a:p>
          <a:p>
            <a:pPr defTabSz="180000"/>
            <a:r>
              <a:rPr lang="en-US" altLang="ko-KR" sz="1000" dirty="0"/>
              <a:t>	transform : rotate(20deg); 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29" name="직사각형 28"/>
          <p:cNvSpPr/>
          <p:nvPr/>
        </p:nvSpPr>
        <p:spPr>
          <a:xfrm>
            <a:off x="1953916" y="6008990"/>
            <a:ext cx="2160240" cy="55399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000" dirty="0"/>
              <a:t>div {</a:t>
            </a:r>
          </a:p>
          <a:p>
            <a:pPr defTabSz="180000"/>
            <a:r>
              <a:rPr lang="en-US" altLang="ko-KR" sz="1000" dirty="0"/>
              <a:t>	transform : skew(0deg, -20deg); 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30" name="직사각형 29"/>
          <p:cNvSpPr/>
          <p:nvPr/>
        </p:nvSpPr>
        <p:spPr>
          <a:xfrm>
            <a:off x="3804899" y="5394331"/>
            <a:ext cx="2016224" cy="55399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000" dirty="0"/>
              <a:t>div {</a:t>
            </a:r>
          </a:p>
          <a:p>
            <a:pPr defTabSz="180000"/>
            <a:r>
              <a:rPr lang="en-US" altLang="ko-KR" sz="1000" dirty="0"/>
              <a:t>	transform : </a:t>
            </a:r>
            <a:r>
              <a:rPr lang="en-US" altLang="ko-KR" sz="1000" dirty="0" err="1"/>
              <a:t>translateY</a:t>
            </a:r>
            <a:r>
              <a:rPr lang="en-US" altLang="ko-KR" sz="1000" dirty="0"/>
              <a:t>(100px); 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31" name="직사각형 30"/>
          <p:cNvSpPr/>
          <p:nvPr/>
        </p:nvSpPr>
        <p:spPr>
          <a:xfrm>
            <a:off x="6274118" y="5380287"/>
            <a:ext cx="1539546" cy="55399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000" dirty="0"/>
              <a:t>div {</a:t>
            </a:r>
          </a:p>
          <a:p>
            <a:pPr defTabSz="180000"/>
            <a:r>
              <a:rPr lang="en-US" altLang="ko-KR" sz="1000" dirty="0"/>
              <a:t>	transform : scale(3,1); 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167821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transform</a:t>
            </a:r>
            <a:r>
              <a:rPr lang="ko-KR" altLang="en-US" dirty="0"/>
              <a:t>에 사용 가능한 </a:t>
            </a:r>
            <a:r>
              <a:rPr lang="en-US" altLang="ko-KR" dirty="0"/>
              <a:t>2</a:t>
            </a:r>
            <a:r>
              <a:rPr lang="ko-KR" altLang="en-US" dirty="0"/>
              <a:t>차원 변환  함수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74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700808"/>
            <a:ext cx="7384632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055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25328" y="1119237"/>
            <a:ext cx="4536529" cy="54938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900" dirty="0"/>
              <a:t>&lt;!DOCTYPE html&gt;</a:t>
            </a:r>
          </a:p>
          <a:p>
            <a:pPr defTabSz="180000"/>
            <a:r>
              <a:rPr lang="en-US" altLang="ko-KR" sz="900" dirty="0"/>
              <a:t>&lt;html&gt;</a:t>
            </a:r>
          </a:p>
          <a:p>
            <a:pPr defTabSz="180000"/>
            <a:r>
              <a:rPr lang="en-US" altLang="ko-KR" sz="900" dirty="0"/>
              <a:t>&lt;head&gt;&lt;title&gt;</a:t>
            </a:r>
            <a:r>
              <a:rPr lang="ko-KR" altLang="en-US" sz="900" dirty="0"/>
              <a:t>다양한 변환 사례</a:t>
            </a:r>
            <a:r>
              <a:rPr lang="en-US" altLang="ko-KR" sz="900" dirty="0"/>
              <a:t>&lt;/title&gt;</a:t>
            </a:r>
          </a:p>
          <a:p>
            <a:pPr defTabSz="180000"/>
            <a:r>
              <a:rPr lang="en-US" altLang="ko-KR" sz="900" dirty="0"/>
              <a:t>&lt;style&gt;</a:t>
            </a:r>
          </a:p>
          <a:p>
            <a:pPr defTabSz="180000"/>
            <a:r>
              <a:rPr lang="en-US" altLang="ko-KR" sz="900" b="1" dirty="0"/>
              <a:t>div {</a:t>
            </a:r>
          </a:p>
          <a:p>
            <a:pPr defTabSz="180000"/>
            <a:r>
              <a:rPr lang="en-US" altLang="ko-KR" sz="900" dirty="0"/>
              <a:t>	display : inline-block;</a:t>
            </a:r>
          </a:p>
          <a:p>
            <a:pPr defTabSz="180000"/>
            <a:r>
              <a:rPr lang="en-US" altLang="ko-KR" sz="900" dirty="0"/>
              <a:t>	padding : 5px;</a:t>
            </a:r>
          </a:p>
          <a:p>
            <a:pPr defTabSz="180000"/>
            <a:r>
              <a:rPr lang="en-US" altLang="ko-KR" sz="900" dirty="0"/>
              <a:t>	color : white;</a:t>
            </a:r>
          </a:p>
          <a:p>
            <a:pPr defTabSz="180000"/>
            <a:r>
              <a:rPr lang="en-US" altLang="ko-KR" sz="900" dirty="0"/>
              <a:t>	background : </a:t>
            </a:r>
            <a:r>
              <a:rPr lang="en-US" altLang="ko-KR" sz="900" dirty="0" err="1"/>
              <a:t>olivedrab</a:t>
            </a:r>
            <a:r>
              <a:rPr lang="en-US" altLang="ko-KR" sz="900" dirty="0"/>
              <a:t>;</a:t>
            </a:r>
          </a:p>
          <a:p>
            <a:pPr defTabSz="180000"/>
            <a:r>
              <a:rPr lang="en-US" altLang="ko-KR" sz="900" dirty="0"/>
              <a:t>}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dirty="0"/>
              <a:t>/* </a:t>
            </a:r>
            <a:r>
              <a:rPr lang="ko-KR" altLang="en-US" sz="900" dirty="0"/>
              <a:t>변환 *</a:t>
            </a:r>
            <a:r>
              <a:rPr lang="en-US" altLang="ko-KR" sz="900" dirty="0"/>
              <a:t>/</a:t>
            </a:r>
          </a:p>
          <a:p>
            <a:pPr defTabSz="180000"/>
            <a:r>
              <a:rPr lang="en-US" altLang="ko-KR" sz="900" b="1" dirty="0" err="1"/>
              <a:t>div#rotate</a:t>
            </a:r>
            <a:r>
              <a:rPr lang="en-US" altLang="ko-KR" sz="900" b="1" dirty="0"/>
              <a:t> { transform : rotate(20deg); }</a:t>
            </a:r>
          </a:p>
          <a:p>
            <a:pPr defTabSz="180000"/>
            <a:r>
              <a:rPr lang="en-US" altLang="ko-KR" sz="900" b="1" dirty="0" err="1"/>
              <a:t>div#skew</a:t>
            </a:r>
            <a:r>
              <a:rPr lang="en-US" altLang="ko-KR" sz="900" b="1" dirty="0"/>
              <a:t> { transform : skew(0deg,-20deg); }</a:t>
            </a:r>
          </a:p>
          <a:p>
            <a:pPr defTabSz="180000"/>
            <a:r>
              <a:rPr lang="en-US" altLang="ko-KR" sz="900" b="1" dirty="0" err="1"/>
              <a:t>div#translate</a:t>
            </a:r>
            <a:r>
              <a:rPr lang="en-US" altLang="ko-KR" sz="900" b="1" dirty="0"/>
              <a:t> { transform : </a:t>
            </a:r>
            <a:r>
              <a:rPr lang="en-US" altLang="ko-KR" sz="900" b="1" dirty="0" err="1"/>
              <a:t>translateY</a:t>
            </a:r>
            <a:r>
              <a:rPr lang="en-US" altLang="ko-KR" sz="900" b="1" dirty="0"/>
              <a:t>(100px); }</a:t>
            </a:r>
          </a:p>
          <a:p>
            <a:pPr defTabSz="180000"/>
            <a:r>
              <a:rPr lang="en-US" altLang="ko-KR" sz="900" b="1" dirty="0" err="1"/>
              <a:t>div#scale</a:t>
            </a:r>
            <a:r>
              <a:rPr lang="en-US" altLang="ko-KR" sz="900" b="1" dirty="0"/>
              <a:t> { transform : scale(3,1); }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dirty="0"/>
              <a:t>/* </a:t>
            </a:r>
            <a:r>
              <a:rPr lang="ko-KR" altLang="en-US" sz="900" dirty="0"/>
              <a:t>마우스 올릴 때 추가 변환 *</a:t>
            </a:r>
            <a:r>
              <a:rPr lang="en-US" altLang="ko-KR" sz="900" dirty="0"/>
              <a:t>/</a:t>
            </a:r>
          </a:p>
          <a:p>
            <a:pPr defTabSz="180000"/>
            <a:r>
              <a:rPr lang="en-US" altLang="ko-KR" sz="900" b="1" dirty="0" err="1"/>
              <a:t>div#rotate:hover</a:t>
            </a:r>
            <a:r>
              <a:rPr lang="en-US" altLang="ko-KR" sz="900" b="1" dirty="0"/>
              <a:t> { transform : rotate(80deg);}</a:t>
            </a:r>
          </a:p>
          <a:p>
            <a:pPr defTabSz="180000"/>
            <a:r>
              <a:rPr lang="en-US" altLang="ko-KR" sz="900" b="1" dirty="0" err="1"/>
              <a:t>div#skew:hover</a:t>
            </a:r>
            <a:r>
              <a:rPr lang="en-US" altLang="ko-KR" sz="900" b="1" dirty="0"/>
              <a:t> { transform : skew(0deg, -60deg); }</a:t>
            </a:r>
          </a:p>
          <a:p>
            <a:pPr defTabSz="180000"/>
            <a:r>
              <a:rPr lang="en-US" altLang="ko-KR" sz="900" b="1" dirty="0" err="1"/>
              <a:t>div#translate:hover</a:t>
            </a:r>
            <a:r>
              <a:rPr lang="en-US" altLang="ko-KR" sz="900" b="1" dirty="0"/>
              <a:t> { transform : translate(50px, 100px); }</a:t>
            </a:r>
          </a:p>
          <a:p>
            <a:pPr defTabSz="180000"/>
            <a:r>
              <a:rPr lang="en-US" altLang="ko-KR" sz="900" b="1" dirty="0" err="1"/>
              <a:t>div#scale:hover</a:t>
            </a:r>
            <a:r>
              <a:rPr lang="en-US" altLang="ko-KR" sz="900" b="1" dirty="0"/>
              <a:t> { transform : scale(4,2); }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dirty="0"/>
              <a:t>/* </a:t>
            </a:r>
            <a:r>
              <a:rPr lang="ko-KR" altLang="en-US" sz="900" dirty="0"/>
              <a:t>마우스 누를 때 추가 변환 *</a:t>
            </a:r>
            <a:r>
              <a:rPr lang="en-US" altLang="ko-KR" sz="900" dirty="0"/>
              <a:t>/</a:t>
            </a:r>
          </a:p>
          <a:p>
            <a:pPr defTabSz="180000"/>
            <a:r>
              <a:rPr lang="en-US" altLang="ko-KR" sz="900" b="1" dirty="0" err="1"/>
              <a:t>div#scale:active</a:t>
            </a:r>
            <a:r>
              <a:rPr lang="en-US" altLang="ko-KR" sz="900" b="1" dirty="0"/>
              <a:t> { transform : scale(1,5); }</a:t>
            </a:r>
          </a:p>
          <a:p>
            <a:pPr defTabSz="180000"/>
            <a:r>
              <a:rPr lang="en-US" altLang="ko-KR" sz="900" dirty="0"/>
              <a:t>&lt;/style&gt;</a:t>
            </a:r>
          </a:p>
          <a:p>
            <a:pPr defTabSz="180000"/>
            <a:r>
              <a:rPr lang="en-US" altLang="ko-KR" sz="900" dirty="0"/>
              <a:t>&lt;/head&gt;</a:t>
            </a:r>
          </a:p>
          <a:p>
            <a:pPr defTabSz="180000"/>
            <a:r>
              <a:rPr lang="en-US" altLang="ko-KR" sz="900" dirty="0"/>
              <a:t>&lt;body&gt;</a:t>
            </a:r>
          </a:p>
          <a:p>
            <a:pPr defTabSz="180000"/>
            <a:r>
              <a:rPr lang="en-US" altLang="ko-KR" sz="900" dirty="0"/>
              <a:t>&lt;h3&gt;</a:t>
            </a:r>
            <a:r>
              <a:rPr lang="ko-KR" altLang="en-US" sz="900" dirty="0"/>
              <a:t>다양한 </a:t>
            </a:r>
            <a:r>
              <a:rPr lang="en-US" altLang="ko-KR" sz="900" dirty="0"/>
              <a:t>Transform&lt;/h3&gt;</a:t>
            </a:r>
          </a:p>
          <a:p>
            <a:pPr defTabSz="180000"/>
            <a:r>
              <a:rPr lang="ko-KR" altLang="en-US" sz="900" dirty="0"/>
              <a:t>아래는 회전</a:t>
            </a:r>
            <a:r>
              <a:rPr lang="en-US" altLang="ko-KR" sz="900" dirty="0"/>
              <a:t>(rotate), </a:t>
            </a:r>
            <a:r>
              <a:rPr lang="ko-KR" altLang="en-US" sz="900" dirty="0"/>
              <a:t>기울임</a:t>
            </a:r>
            <a:r>
              <a:rPr lang="en-US" altLang="ko-KR" sz="900" dirty="0"/>
              <a:t>(skew), </a:t>
            </a:r>
            <a:r>
              <a:rPr lang="ko-KR" altLang="en-US" sz="900" dirty="0"/>
              <a:t>이동</a:t>
            </a:r>
            <a:r>
              <a:rPr lang="en-US" altLang="ko-KR" sz="900" dirty="0"/>
              <a:t>(translate),</a:t>
            </a:r>
          </a:p>
          <a:p>
            <a:pPr defTabSz="180000"/>
            <a:r>
              <a:rPr lang="ko-KR" altLang="en-US" sz="900" dirty="0"/>
              <a:t>확대</a:t>
            </a:r>
            <a:r>
              <a:rPr lang="en-US" altLang="ko-KR" sz="900" dirty="0"/>
              <a:t>/</a:t>
            </a:r>
            <a:r>
              <a:rPr lang="ko-KR" altLang="en-US" sz="900" dirty="0"/>
              <a:t>축소</a:t>
            </a:r>
            <a:r>
              <a:rPr lang="en-US" altLang="ko-KR" sz="900" dirty="0"/>
              <a:t>(scale)</a:t>
            </a:r>
            <a:r>
              <a:rPr lang="ko-KR" altLang="en-US" sz="900" dirty="0"/>
              <a:t>가 적용된 사례이다</a:t>
            </a:r>
            <a:r>
              <a:rPr lang="en-US" altLang="ko-KR" sz="900" dirty="0"/>
              <a:t>.</a:t>
            </a:r>
          </a:p>
          <a:p>
            <a:pPr defTabSz="180000"/>
            <a:r>
              <a:rPr lang="ko-KR" altLang="en-US" sz="900" dirty="0"/>
              <a:t>또한 마우스를 올리면 추가적 변환이 일어난다</a:t>
            </a:r>
            <a:r>
              <a:rPr lang="en-US" altLang="ko-KR" sz="900" dirty="0"/>
              <a:t>. </a:t>
            </a:r>
          </a:p>
          <a:p>
            <a:pPr defTabSz="180000"/>
            <a:r>
              <a:rPr lang="en-US" altLang="ko-KR" sz="900" dirty="0"/>
              <a:t>&lt;</a:t>
            </a:r>
            <a:r>
              <a:rPr lang="en-US" altLang="ko-KR" sz="900" dirty="0" err="1"/>
              <a:t>hr</a:t>
            </a:r>
            <a:r>
              <a:rPr lang="en-US" altLang="ko-KR" sz="900" dirty="0"/>
              <a:t>&gt;</a:t>
            </a:r>
          </a:p>
          <a:p>
            <a:pPr defTabSz="180000"/>
            <a:r>
              <a:rPr lang="en-US" altLang="ko-KR" sz="900" dirty="0"/>
              <a:t>&lt;div id="rotate"&gt;rotate 20 </a:t>
            </a:r>
            <a:r>
              <a:rPr lang="en-US" altLang="ko-KR" sz="900" dirty="0" err="1"/>
              <a:t>deg</a:t>
            </a:r>
            <a:r>
              <a:rPr lang="en-US" altLang="ko-KR" sz="900" dirty="0"/>
              <a:t>&lt;/div&gt;</a:t>
            </a:r>
          </a:p>
          <a:p>
            <a:pPr defTabSz="180000"/>
            <a:r>
              <a:rPr lang="nn-NO" altLang="ko-KR" sz="900" dirty="0"/>
              <a:t>&lt;div id="skew"&gt;skew(0,-20deg)&lt;/div&gt;</a:t>
            </a:r>
          </a:p>
          <a:p>
            <a:pPr defTabSz="180000"/>
            <a:r>
              <a:rPr lang="en-US" altLang="ko-KR" sz="900" dirty="0"/>
              <a:t>&lt;div id="translate"&gt;</a:t>
            </a:r>
            <a:r>
              <a:rPr lang="en-US" altLang="ko-KR" sz="900" dirty="0" err="1"/>
              <a:t>translateY</a:t>
            </a:r>
            <a:r>
              <a:rPr lang="en-US" altLang="ko-KR" sz="900" dirty="0"/>
              <a:t>(100px)&lt;/div&gt;</a:t>
            </a:r>
          </a:p>
          <a:p>
            <a:pPr defTabSz="180000"/>
            <a:r>
              <a:rPr lang="it-IT" altLang="ko-KR" sz="900" dirty="0"/>
              <a:t>&lt;div id="scale"&gt;scale(3,1)&lt;/div&gt;</a:t>
            </a:r>
          </a:p>
          <a:p>
            <a:pPr defTabSz="180000"/>
            <a:r>
              <a:rPr lang="en-US" altLang="ko-KR" sz="900" dirty="0"/>
              <a:t>&lt;/body&gt;</a:t>
            </a:r>
          </a:p>
          <a:p>
            <a:pPr defTabSz="180000"/>
            <a:r>
              <a:rPr lang="en-US" altLang="ko-KR" sz="900" dirty="0"/>
              <a:t>&lt;/html&gt;</a:t>
            </a:r>
            <a:endParaRPr lang="ko-KR" altLang="en-US" sz="9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263" y="3513506"/>
            <a:ext cx="4384648" cy="283743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43608" y="105000"/>
            <a:ext cx="4392488" cy="752128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/>
              <a:t>예제 </a:t>
            </a:r>
            <a:r>
              <a:rPr lang="en-US" altLang="ko-KR" dirty="0"/>
              <a:t>5-14 </a:t>
            </a:r>
            <a:r>
              <a:rPr lang="ko-KR" altLang="en-US" dirty="0"/>
              <a:t>다양한</a:t>
            </a:r>
            <a:r>
              <a:rPr lang="en-US" altLang="ko-KR" dirty="0"/>
              <a:t>  </a:t>
            </a:r>
            <a:r>
              <a:rPr lang="ko-KR" altLang="en-US" dirty="0"/>
              <a:t>변환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75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074893" y="299969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초기화면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796136" y="6360359"/>
            <a:ext cx="1296144" cy="272415"/>
          </a:xfrm>
          <a:prstGeom prst="wedgeRoundRectCallout">
            <a:avLst>
              <a:gd name="adj1" fmla="val -62378"/>
              <a:gd name="adj2" fmla="val -2355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000" dirty="0"/>
              <a:t>마우스를 올릴 때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822" y="452336"/>
            <a:ext cx="4384648" cy="283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552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741ECF-4652-4260-A910-B8045FFE88E9}"/>
              </a:ext>
            </a:extLst>
          </p:cNvPr>
          <p:cNvSpPr txBox="1"/>
          <p:nvPr/>
        </p:nvSpPr>
        <p:spPr>
          <a:xfrm>
            <a:off x="6660232" y="3356992"/>
            <a:ext cx="19399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심화학습</a:t>
            </a:r>
          </a:p>
        </p:txBody>
      </p:sp>
    </p:spTree>
    <p:extLst>
      <p:ext uri="{BB962C8B-B14F-4D97-AF65-F5344CB8AC3E}">
        <p14:creationId xmlns:p14="http://schemas.microsoft.com/office/powerpoint/2010/main" val="1650582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7584" y="404664"/>
            <a:ext cx="7488832" cy="908916"/>
          </a:xfrm>
        </p:spPr>
        <p:txBody>
          <a:bodyPr>
            <a:normAutofit fontScale="90000"/>
          </a:bodyPr>
          <a:lstStyle/>
          <a:p>
            <a:pPr lvl="0"/>
            <a:r>
              <a:rPr lang="ko-KR" altLang="en-US" dirty="0"/>
              <a:t>절대 배치</a:t>
            </a:r>
            <a:r>
              <a:rPr lang="en-US" altLang="ko-KR" dirty="0"/>
              <a:t>(</a:t>
            </a:r>
            <a:r>
              <a:rPr lang="en-US" altLang="ko-KR" dirty="0" err="1"/>
              <a:t>position:absolute</a:t>
            </a:r>
            <a:r>
              <a:rPr lang="en-US" altLang="ko-KR" dirty="0"/>
              <a:t>)</a:t>
            </a:r>
            <a:r>
              <a:rPr lang="ko-KR" altLang="en-US" dirty="0"/>
              <a:t> 사용</a:t>
            </a:r>
            <a:r>
              <a:rPr lang="en-US" altLang="ko-KR" dirty="0"/>
              <a:t> </a:t>
            </a:r>
            <a:r>
              <a:rPr lang="ko-KR" altLang="en-US" dirty="0"/>
              <a:t>할 때</a:t>
            </a:r>
            <a:r>
              <a:rPr lang="en-US" altLang="ko-KR" dirty="0"/>
              <a:t>,</a:t>
            </a:r>
            <a:r>
              <a:rPr lang="ko-KR" altLang="en-US" dirty="0"/>
              <a:t> 부모 태그와의 관계를 고려할 것</a:t>
            </a:r>
          </a:p>
        </p:txBody>
      </p:sp>
      <p:sp>
        <p:nvSpPr>
          <p:cNvPr id="23" name="내용 개체 틀 22"/>
          <p:cNvSpPr>
            <a:spLocks noGrp="1"/>
          </p:cNvSpPr>
          <p:nvPr>
            <p:ph idx="1"/>
          </p:nvPr>
        </p:nvSpPr>
        <p:spPr>
          <a:xfrm>
            <a:off x="974242" y="1535568"/>
            <a:ext cx="7195516" cy="1893432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절대 위치에 배치</a:t>
            </a:r>
            <a:endParaRPr lang="en-US" altLang="ko-KR" dirty="0"/>
          </a:p>
          <a:p>
            <a:r>
              <a:rPr lang="ko-KR" altLang="en-US" dirty="0"/>
              <a:t>절대 배치는 </a:t>
            </a:r>
            <a:r>
              <a:rPr lang="en-US" altLang="ko-KR" dirty="0" err="1"/>
              <a:t>position:static</a:t>
            </a:r>
            <a:r>
              <a:rPr lang="ko-KR" altLang="en-US" dirty="0"/>
              <a:t> 속성을 가지고 있지 않은 부모 태그의 배치 </a:t>
            </a:r>
            <a:r>
              <a:rPr lang="ko-KR" altLang="en-US" dirty="0" err="1"/>
              <a:t>상태을</a:t>
            </a:r>
            <a:r>
              <a:rPr lang="ko-KR" altLang="en-US" dirty="0"/>
              <a:t> 기준으로 이동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만일 부모 태그 중 </a:t>
            </a:r>
            <a:r>
              <a:rPr lang="en-US" altLang="ko-KR" dirty="0"/>
              <a:t>position</a:t>
            </a:r>
            <a:r>
              <a:rPr lang="ko-KR" altLang="en-US" dirty="0"/>
              <a:t>이 </a:t>
            </a:r>
            <a:r>
              <a:rPr lang="en-US" altLang="ko-KR" dirty="0"/>
              <a:t>relative, absolute, fixed </a:t>
            </a:r>
            <a:r>
              <a:rPr lang="ko-KR" altLang="en-US" dirty="0"/>
              <a:t>로 설정되어 있지 않다면 가장 위 부모인 </a:t>
            </a:r>
            <a:r>
              <a:rPr lang="en-US" altLang="ko-KR" dirty="0"/>
              <a:t>body </a:t>
            </a:r>
            <a:r>
              <a:rPr lang="ko-KR" altLang="en-US" dirty="0"/>
              <a:t>태그의 상태에 동작</a:t>
            </a:r>
            <a:endParaRPr lang="en-US" altLang="ko-KR" dirty="0"/>
          </a:p>
          <a:p>
            <a:r>
              <a:rPr lang="ko-KR" altLang="en-US" dirty="0"/>
              <a:t>  </a:t>
            </a:r>
            <a:r>
              <a:rPr lang="ko-KR" altLang="en-US" dirty="0" err="1"/>
              <a:t>프로퍼티값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left, top, bottom, right</a:t>
            </a:r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77</a:t>
            </a:fld>
            <a:endParaRPr lang="ko-KR" altLang="en-US"/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7020272" y="51342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1532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99592" y="518584"/>
            <a:ext cx="5878011" cy="519318"/>
          </a:xfrm>
        </p:spPr>
        <p:txBody>
          <a:bodyPr>
            <a:normAutofit fontScale="90000"/>
          </a:bodyPr>
          <a:lstStyle/>
          <a:p>
            <a:pPr lvl="0"/>
            <a:r>
              <a:rPr lang="ko-KR" altLang="en-US" dirty="0"/>
              <a:t>절대 배치</a:t>
            </a:r>
            <a:r>
              <a:rPr lang="en-US" altLang="ko-KR" dirty="0"/>
              <a:t>, position : absolute</a:t>
            </a:r>
            <a:endParaRPr lang="ko-KR" altLang="en-US" dirty="0"/>
          </a:p>
        </p:txBody>
      </p:sp>
      <p:sp>
        <p:nvSpPr>
          <p:cNvPr id="23" name="내용 개체 틀 22"/>
          <p:cNvSpPr>
            <a:spLocks noGrp="1"/>
          </p:cNvSpPr>
          <p:nvPr>
            <p:ph idx="1"/>
          </p:nvPr>
        </p:nvSpPr>
        <p:spPr>
          <a:xfrm>
            <a:off x="628650" y="1247536"/>
            <a:ext cx="6823670" cy="5277808"/>
          </a:xfrm>
          <a:solidFill>
            <a:srgbClr val="FFC000"/>
          </a:solidFill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ko-KR" dirty="0"/>
              <a:t>&lt;!DOCTYPE html&gt;</a:t>
            </a:r>
          </a:p>
          <a:p>
            <a:pPr marL="0" indent="0">
              <a:buNone/>
            </a:pPr>
            <a:r>
              <a:rPr lang="en-US" altLang="ko-KR" dirty="0"/>
              <a:t>&lt;html&gt;&lt;head&gt;&lt;meta charset="UTF-8"&gt;</a:t>
            </a:r>
          </a:p>
          <a:p>
            <a:pPr marL="0" indent="0">
              <a:buNone/>
            </a:pPr>
            <a:r>
              <a:rPr lang="en-US" altLang="ko-KR" dirty="0"/>
              <a:t>&lt;title&gt;block&lt;/title&gt;</a:t>
            </a:r>
          </a:p>
          <a:p>
            <a:pPr marL="0" indent="0">
              <a:buNone/>
            </a:pPr>
            <a:r>
              <a:rPr lang="en-US" altLang="ko-KR" dirty="0"/>
              <a:t>&lt;style&gt;</a:t>
            </a:r>
          </a:p>
          <a:p>
            <a:pPr marL="0" indent="0">
              <a:buNone/>
            </a:pPr>
            <a:r>
              <a:rPr lang="en-US" altLang="ko-KR" dirty="0"/>
              <a:t>.pos-abs {position: absolute; 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  </a:t>
            </a:r>
            <a:r>
              <a:rPr lang="en-US" altLang="ko-KR" dirty="0"/>
              <a:t>background: </a:t>
            </a:r>
            <a:r>
              <a:rPr lang="en-US" altLang="ko-KR" dirty="0" err="1"/>
              <a:t>skyblue</a:t>
            </a:r>
            <a:r>
              <a:rPr lang="en-US" altLang="ko-KR" dirty="0"/>
              <a:t>; right: 0;}</a:t>
            </a:r>
          </a:p>
          <a:p>
            <a:pPr marL="0" indent="0">
              <a:buNone/>
            </a:pPr>
            <a:r>
              <a:rPr lang="en-US" altLang="ko-KR" dirty="0"/>
              <a:t>.pos-p-</a:t>
            </a:r>
            <a:r>
              <a:rPr lang="en-US" altLang="ko-KR" dirty="0" err="1"/>
              <a:t>rel</a:t>
            </a:r>
            <a:r>
              <a:rPr lang="en-US" altLang="ko-KR" dirty="0"/>
              <a:t> { position: relative; </a:t>
            </a:r>
          </a:p>
          <a:p>
            <a:pPr marL="0" indent="0">
              <a:buNone/>
            </a:pPr>
            <a:r>
              <a:rPr lang="ko-KR" altLang="en-US" dirty="0"/>
              <a:t>                     </a:t>
            </a:r>
            <a:r>
              <a:rPr lang="en-US" altLang="ko-KR" dirty="0"/>
              <a:t>width: 200px;  height: 200px;  background: gray; }</a:t>
            </a:r>
          </a:p>
          <a:p>
            <a:pPr marL="0" indent="0">
              <a:buNone/>
            </a:pPr>
            <a:r>
              <a:rPr lang="en-US" altLang="ko-KR" dirty="0"/>
              <a:t>.pos-p-c {  position: absolute; </a:t>
            </a:r>
          </a:p>
          <a:p>
            <a:pPr marL="0" indent="0">
              <a:buNone/>
            </a:pPr>
            <a:r>
              <a:rPr lang="ko-KR" altLang="en-US" dirty="0"/>
              <a:t>                   </a:t>
            </a:r>
            <a:r>
              <a:rPr lang="en-US" altLang="ko-KR" dirty="0"/>
              <a:t>right: 0; }</a:t>
            </a:r>
          </a:p>
          <a:p>
            <a:pPr marL="0" indent="0">
              <a:buNone/>
            </a:pPr>
            <a:r>
              <a:rPr lang="en-US" altLang="ko-KR" dirty="0"/>
              <a:t>&lt;/style&gt;</a:t>
            </a:r>
          </a:p>
          <a:p>
            <a:pPr marL="0" indent="0">
              <a:buNone/>
            </a:pPr>
            <a:r>
              <a:rPr lang="en-US" altLang="ko-KR" dirty="0"/>
              <a:t>&lt;/head&gt;</a:t>
            </a:r>
          </a:p>
          <a:p>
            <a:pPr marL="0" indent="0">
              <a:buNone/>
            </a:pPr>
            <a:r>
              <a:rPr lang="en-US" altLang="ko-KR" dirty="0"/>
              <a:t>&lt;body&gt;</a:t>
            </a:r>
          </a:p>
          <a:p>
            <a:pPr marL="0" indent="0">
              <a:buNone/>
            </a:pPr>
            <a:r>
              <a:rPr lang="en-US" altLang="ko-KR" dirty="0"/>
              <a:t>  &lt;div class="pos-abs"&gt;</a:t>
            </a:r>
            <a:r>
              <a:rPr lang="ko-KR" altLang="en-US" dirty="0"/>
              <a:t>화면 오른쪽에 위치</a:t>
            </a:r>
            <a:r>
              <a:rPr lang="en-US" altLang="ko-KR" dirty="0"/>
              <a:t>&lt;/div&gt;</a:t>
            </a:r>
          </a:p>
          <a:p>
            <a:pPr marL="0" indent="0">
              <a:buNone/>
            </a:pPr>
            <a:r>
              <a:rPr lang="en-US" altLang="ko-KR" dirty="0"/>
              <a:t>&lt;div class="pos-p-</a:t>
            </a:r>
            <a:r>
              <a:rPr lang="en-US" altLang="ko-KR" dirty="0" err="1"/>
              <a:t>rel</a:t>
            </a:r>
            <a:r>
              <a:rPr lang="en-US" altLang="ko-KR" dirty="0"/>
              <a:t>"&gt;</a:t>
            </a:r>
          </a:p>
          <a:p>
            <a:pPr marL="0" indent="0">
              <a:buNone/>
            </a:pPr>
            <a:r>
              <a:rPr lang="en-US" altLang="ko-KR" dirty="0"/>
              <a:t>  &lt;div class="pos-p-c"&gt;</a:t>
            </a:r>
            <a:r>
              <a:rPr lang="ko-KR" altLang="en-US" dirty="0"/>
              <a:t>영역 내 오른쪽</a:t>
            </a:r>
            <a:r>
              <a:rPr lang="en-US" altLang="ko-KR" dirty="0"/>
              <a:t>&lt;/div&gt;</a:t>
            </a:r>
          </a:p>
          <a:p>
            <a:pPr marL="0" indent="0">
              <a:buNone/>
            </a:pPr>
            <a:r>
              <a:rPr lang="en-US" altLang="ko-KR" dirty="0"/>
              <a:t>&lt;/div&gt;</a:t>
            </a:r>
          </a:p>
          <a:p>
            <a:pPr marL="0" indent="0">
              <a:buNone/>
            </a:pPr>
            <a:r>
              <a:rPr lang="en-US" altLang="ko-KR" dirty="0"/>
              <a:t>&lt;/body&gt;</a:t>
            </a:r>
          </a:p>
          <a:p>
            <a:pPr marL="0" indent="0">
              <a:buNone/>
            </a:pPr>
            <a:r>
              <a:rPr lang="en-US" altLang="ko-KR" dirty="0"/>
              <a:t>&lt;/html&gt;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78</a:t>
            </a:fld>
            <a:endParaRPr lang="ko-KR" altLang="en-US"/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7020272" y="51342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0822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789D43-B18D-8645-9DD0-16150875E6BF}"/>
              </a:ext>
            </a:extLst>
          </p:cNvPr>
          <p:cNvSpPr txBox="1"/>
          <p:nvPr/>
        </p:nvSpPr>
        <p:spPr>
          <a:xfrm>
            <a:off x="323528" y="1484784"/>
            <a:ext cx="8568952" cy="331236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99592" y="518584"/>
            <a:ext cx="5878011" cy="519318"/>
          </a:xfrm>
        </p:spPr>
        <p:txBody>
          <a:bodyPr>
            <a:normAutofit fontScale="90000"/>
          </a:bodyPr>
          <a:lstStyle/>
          <a:p>
            <a:pPr lvl="0"/>
            <a:r>
              <a:rPr lang="ko-KR" altLang="en-US" dirty="0"/>
              <a:t>절대 배치</a:t>
            </a:r>
            <a:r>
              <a:rPr lang="en-US" altLang="ko-KR" dirty="0"/>
              <a:t>, position : absolute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79</a:t>
            </a:fld>
            <a:endParaRPr lang="ko-KR" altLang="en-US"/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7020272" y="51342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A1A5E7-ECFA-194C-B69E-695AA075C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597918"/>
            <a:ext cx="75946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733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배치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27584" y="1508915"/>
            <a:ext cx="6912768" cy="4847436"/>
          </a:xfrm>
        </p:spPr>
        <p:txBody>
          <a:bodyPr>
            <a:normAutofit/>
          </a:bodyPr>
          <a:lstStyle/>
          <a:p>
            <a:r>
              <a:rPr lang="en-US" altLang="ko-KR" dirty="0"/>
              <a:t>CSS3</a:t>
            </a:r>
            <a:r>
              <a:rPr lang="ko-KR" altLang="en-US" dirty="0"/>
              <a:t>로 </a:t>
            </a:r>
            <a:r>
              <a:rPr lang="en-US" altLang="ko-KR" dirty="0"/>
              <a:t>HTML </a:t>
            </a:r>
            <a:r>
              <a:rPr lang="ko-KR" altLang="en-US" dirty="0"/>
              <a:t>태그가 출력되는 위치 지정</a:t>
            </a:r>
            <a:endParaRPr lang="en-US" altLang="ko-KR" dirty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태그는 웹 페이지에 작성된 순서와 달리 배치 가능</a:t>
            </a:r>
            <a:endParaRPr lang="en-US" altLang="ko-KR" dirty="0"/>
          </a:p>
          <a:p>
            <a:r>
              <a:rPr lang="ko-KR" altLang="en-US" dirty="0"/>
              <a:t>배치 기능의 </a:t>
            </a:r>
            <a:r>
              <a:rPr lang="en-US" altLang="ko-KR" dirty="0"/>
              <a:t>CSS3 </a:t>
            </a:r>
            <a:r>
              <a:rPr lang="ko-KR" altLang="en-US" dirty="0" err="1"/>
              <a:t>프로퍼티들</a:t>
            </a:r>
            <a:endParaRPr lang="ko-KR" altLang="en-US" dirty="0"/>
          </a:p>
          <a:p>
            <a:pPr lvl="1"/>
            <a:r>
              <a:rPr lang="en-US" altLang="ko-KR" dirty="0"/>
              <a:t>Display: </a:t>
            </a:r>
            <a:r>
              <a:rPr lang="ko-KR" altLang="en-US" dirty="0"/>
              <a:t>문서 상에 요소를 어떻게 보여줄지를 결정</a:t>
            </a:r>
            <a:endParaRPr lang="en-US" altLang="ko-KR" dirty="0"/>
          </a:p>
          <a:p>
            <a:pPr lvl="1"/>
            <a:r>
              <a:rPr lang="en-US" altLang="ko-KR" dirty="0"/>
              <a:t>Position: </a:t>
            </a:r>
            <a:r>
              <a:rPr lang="ko-KR" altLang="en-US" dirty="0"/>
              <a:t>문서 상에 요소를 배치하는 방법을 지정</a:t>
            </a:r>
            <a:endParaRPr lang="en-US" altLang="ko-KR" dirty="0"/>
          </a:p>
          <a:p>
            <a:pPr lvl="1"/>
            <a:r>
              <a:rPr lang="en-US" altLang="ko-KR" dirty="0"/>
              <a:t>Left, right, top, bottom:</a:t>
            </a:r>
            <a:r>
              <a:rPr lang="ko-KR" altLang="en-US" dirty="0"/>
              <a:t> 좌표 지정을 위해 사용</a:t>
            </a:r>
            <a:endParaRPr lang="en-US" altLang="ko-KR" dirty="0"/>
          </a:p>
          <a:p>
            <a:pPr lvl="1"/>
            <a:r>
              <a:rPr lang="en-US" altLang="ko-KR" dirty="0"/>
              <a:t>Float:</a:t>
            </a:r>
            <a:r>
              <a:rPr lang="ko-KR" altLang="en-US" dirty="0"/>
              <a:t> 요소 사이의 간섭을 없애 공간의 배분을 조절</a:t>
            </a:r>
            <a:endParaRPr lang="en-US" altLang="ko-KR" dirty="0"/>
          </a:p>
          <a:p>
            <a:pPr lvl="1"/>
            <a:r>
              <a:rPr lang="en-US" altLang="ko-KR" dirty="0"/>
              <a:t>z-index:</a:t>
            </a:r>
            <a:r>
              <a:rPr lang="ko-KR" altLang="en-US" dirty="0"/>
              <a:t> 콘텐츠가 중첩되어 보일 때 우선순위 설정</a:t>
            </a:r>
            <a:endParaRPr lang="en-US" altLang="ko-KR" dirty="0"/>
          </a:p>
          <a:p>
            <a:pPr lvl="1"/>
            <a:r>
              <a:rPr lang="en-US" altLang="ko-KR" dirty="0"/>
              <a:t>Visibility:</a:t>
            </a:r>
            <a:r>
              <a:rPr lang="ko-KR" altLang="en-US" dirty="0"/>
              <a:t> 요소의 가시성을 조절</a:t>
            </a:r>
            <a:endParaRPr lang="en-US" altLang="ko-KR" dirty="0"/>
          </a:p>
          <a:p>
            <a:pPr lvl="1"/>
            <a:r>
              <a:rPr lang="en-US" altLang="ko-KR" dirty="0"/>
              <a:t>Overflow: </a:t>
            </a:r>
            <a:r>
              <a:rPr lang="ko-KR" altLang="en-US" dirty="0"/>
              <a:t>내용이 요소의 크기를 벗어났을 때 어떻게 처리할지를 설정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8146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7584" y="404664"/>
            <a:ext cx="7488832" cy="908916"/>
          </a:xfrm>
        </p:spPr>
        <p:txBody>
          <a:bodyPr>
            <a:normAutofit/>
          </a:bodyPr>
          <a:lstStyle/>
          <a:p>
            <a:pPr lvl="0"/>
            <a:r>
              <a:rPr lang="en-US" altLang="ko-KR" dirty="0" err="1"/>
              <a:t>Position:sticky</a:t>
            </a:r>
            <a:endParaRPr lang="ko-KR" altLang="en-US" dirty="0"/>
          </a:p>
        </p:txBody>
      </p:sp>
      <p:sp>
        <p:nvSpPr>
          <p:cNvPr id="23" name="내용 개체 틀 22"/>
          <p:cNvSpPr>
            <a:spLocks noGrp="1"/>
          </p:cNvSpPr>
          <p:nvPr>
            <p:ph idx="1"/>
          </p:nvPr>
        </p:nvSpPr>
        <p:spPr>
          <a:xfrm>
            <a:off x="974242" y="1335860"/>
            <a:ext cx="7195516" cy="3057487"/>
          </a:xfrm>
        </p:spPr>
        <p:txBody>
          <a:bodyPr>
            <a:normAutofit/>
          </a:bodyPr>
          <a:lstStyle/>
          <a:p>
            <a:r>
              <a:rPr lang="ko-KR" altLang="en-US" dirty="0"/>
              <a:t>평소 스크롤 하는 부분에 여유가 있으면 </a:t>
            </a:r>
            <a:r>
              <a:rPr lang="en-US" altLang="ko-KR" dirty="0"/>
              <a:t>static </a:t>
            </a:r>
            <a:r>
              <a:rPr lang="ko-KR" altLang="en-US" dirty="0" err="1"/>
              <a:t>처럼</a:t>
            </a:r>
            <a:r>
              <a:rPr lang="ko-KR" altLang="en-US" dirty="0"/>
              <a:t> 이동</a:t>
            </a:r>
            <a:endParaRPr lang="en-US" altLang="ko-KR" dirty="0"/>
          </a:p>
          <a:p>
            <a:r>
              <a:rPr lang="ko-KR" altLang="en-US" dirty="0"/>
              <a:t>스크롤이 </a:t>
            </a:r>
            <a:r>
              <a:rPr lang="ko-KR" altLang="en-US" dirty="0" err="1"/>
              <a:t>임계점에</a:t>
            </a:r>
            <a:r>
              <a:rPr lang="ko-KR" altLang="en-US" dirty="0"/>
              <a:t> 이르면 </a:t>
            </a:r>
            <a:r>
              <a:rPr lang="en-US" altLang="ko-KR" dirty="0" err="1"/>
              <a:t>position:fixed</a:t>
            </a:r>
            <a:r>
              <a:rPr lang="en-US" altLang="ko-KR" dirty="0"/>
              <a:t> </a:t>
            </a:r>
            <a:r>
              <a:rPr lang="ko-KR" altLang="en-US" dirty="0"/>
              <a:t>와 같이 화면에 고정</a:t>
            </a:r>
            <a:endParaRPr lang="en-US" altLang="ko-KR" dirty="0"/>
          </a:p>
          <a:p>
            <a:r>
              <a:rPr lang="en-US" altLang="ko-KR" dirty="0"/>
              <a:t>Top, right, bottom, left </a:t>
            </a:r>
            <a:r>
              <a:rPr lang="ko-KR" altLang="en-US" dirty="0"/>
              <a:t>속성 필수</a:t>
            </a:r>
            <a:endParaRPr lang="en-US" altLang="ko-KR" dirty="0"/>
          </a:p>
          <a:p>
            <a:r>
              <a:rPr lang="en-US" altLang="ko-KR" dirty="0"/>
              <a:t>Fixed</a:t>
            </a:r>
            <a:r>
              <a:rPr lang="ko-KR" altLang="en-US" dirty="0"/>
              <a:t> 는 </a:t>
            </a:r>
            <a:r>
              <a:rPr lang="ko-KR" altLang="en-US" dirty="0" err="1"/>
              <a:t>뷰포트가</a:t>
            </a:r>
            <a:r>
              <a:rPr lang="ko-KR" altLang="en-US" dirty="0"/>
              <a:t> 기준이지만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scroll </a:t>
            </a:r>
            <a:r>
              <a:rPr lang="ko-KR" altLang="en-US" dirty="0"/>
              <a:t>은 스크롤 위치가 기준</a:t>
            </a:r>
            <a:endParaRPr lang="en-US" altLang="ko-KR" dirty="0"/>
          </a:p>
          <a:p>
            <a:pPr lvl="1"/>
            <a:r>
              <a:rPr lang="ko-KR" altLang="en-US" dirty="0" err="1"/>
              <a:t>뷰포트는</a:t>
            </a:r>
            <a:r>
              <a:rPr lang="ko-KR" altLang="en-US" dirty="0"/>
              <a:t> 브라우저 공간이기 때문에 하나 이지만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scroll </a:t>
            </a:r>
            <a:r>
              <a:rPr lang="ko-KR" altLang="en-US" dirty="0"/>
              <a:t>이 적용된 공간은 브라우저 공간에 다수 생길 수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80</a:t>
            </a:fld>
            <a:endParaRPr lang="ko-KR" altLang="en-US"/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7020272" y="51342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6277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ED032-89F8-B74F-8159-E40A2ED1F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56409"/>
            <a:ext cx="7886700" cy="365125"/>
          </a:xfrm>
        </p:spPr>
        <p:txBody>
          <a:bodyPr>
            <a:normAutofit fontScale="90000"/>
          </a:bodyPr>
          <a:lstStyle/>
          <a:p>
            <a:r>
              <a:rPr lang="en-US" altLang="ko-KR" dirty="0" err="1"/>
              <a:t>Position:sticky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86AC9-9C79-5840-AC71-13F821340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70AAA-E1AB-8C4B-9107-70F356886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81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0D30FC-0744-6642-9E1C-10A4E05EFE14}"/>
              </a:ext>
            </a:extLst>
          </p:cNvPr>
          <p:cNvSpPr txBox="1"/>
          <p:nvPr/>
        </p:nvSpPr>
        <p:spPr>
          <a:xfrm>
            <a:off x="224086" y="552451"/>
            <a:ext cx="4536504" cy="618630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&lt;!DOCTYPE html&gt;</a:t>
            </a:r>
          </a:p>
          <a:p>
            <a:r>
              <a:rPr lang="en-US" sz="1200" dirty="0"/>
              <a:t>&lt;html&gt;</a:t>
            </a:r>
          </a:p>
          <a:p>
            <a:r>
              <a:rPr lang="en-US" sz="1200" dirty="0"/>
              <a:t>&lt;head&gt;</a:t>
            </a:r>
          </a:p>
          <a:p>
            <a:r>
              <a:rPr lang="en-US" sz="1200" dirty="0"/>
              <a:t>&lt;meta charset="UTF-8"&gt;</a:t>
            </a:r>
          </a:p>
          <a:p>
            <a:r>
              <a:rPr lang="en-US" sz="1200" dirty="0"/>
              <a:t>&lt;title&gt;block&lt;/title&gt;</a:t>
            </a:r>
          </a:p>
          <a:p>
            <a:r>
              <a:rPr lang="en-US" sz="1200" dirty="0"/>
              <a:t>&lt;style&gt;</a:t>
            </a:r>
          </a:p>
          <a:p>
            <a:r>
              <a:rPr lang="en-US" sz="1200" dirty="0"/>
              <a:t>.outbox { /* </a:t>
            </a:r>
            <a:r>
              <a:rPr lang="ko-KR" altLang="en-US" sz="1200" dirty="0"/>
              <a:t>큰 박스 *</a:t>
            </a:r>
            <a:r>
              <a:rPr lang="en-US" altLang="ko-KR" sz="1200" dirty="0"/>
              <a:t>/</a:t>
            </a:r>
            <a:endParaRPr lang="en-US" sz="1200" dirty="0"/>
          </a:p>
          <a:p>
            <a:r>
              <a:rPr lang="en-US" sz="1200" dirty="0"/>
              <a:t>    border: solid 1px green; height: 500px; width: 500px;</a:t>
            </a:r>
          </a:p>
          <a:p>
            <a:r>
              <a:rPr lang="en-US" sz="1200" dirty="0"/>
              <a:t>    background-color: </a:t>
            </a:r>
            <a:r>
              <a:rPr lang="en-US" sz="1200" dirty="0" err="1"/>
              <a:t>skyblue</a:t>
            </a:r>
            <a:r>
              <a:rPr lang="en-US" sz="1200" dirty="0"/>
              <a:t>;</a:t>
            </a:r>
          </a:p>
          <a:p>
            <a:r>
              <a:rPr lang="en-US" sz="1200" dirty="0"/>
              <a:t>}</a:t>
            </a:r>
          </a:p>
          <a:p>
            <a:r>
              <a:rPr lang="en-US" sz="1200" dirty="0"/>
              <a:t>.</a:t>
            </a:r>
            <a:r>
              <a:rPr lang="en-US" sz="1200" dirty="0" err="1"/>
              <a:t>staticbox</a:t>
            </a:r>
            <a:r>
              <a:rPr lang="en-US" sz="1200" dirty="0"/>
              <a:t> {</a:t>
            </a:r>
            <a:r>
              <a:rPr lang="ko-KR" altLang="en-US" sz="1200" dirty="0"/>
              <a:t> </a:t>
            </a:r>
            <a:r>
              <a:rPr lang="en-US" altLang="ko-KR" sz="1200" dirty="0"/>
              <a:t>/</a:t>
            </a:r>
            <a:r>
              <a:rPr lang="ko-KR" altLang="en-US" sz="1200" dirty="0"/>
              <a:t>* </a:t>
            </a:r>
            <a:r>
              <a:rPr lang="en-US" altLang="ko-KR" sz="1200" dirty="0"/>
              <a:t>static </a:t>
            </a:r>
            <a:r>
              <a:rPr lang="ko-KR" altLang="en-US" sz="1200" dirty="0"/>
              <a:t>박스 *</a:t>
            </a:r>
            <a:r>
              <a:rPr lang="en-US" altLang="ko-KR" sz="1200" dirty="0"/>
              <a:t>/</a:t>
            </a:r>
            <a:endParaRPr lang="en-US" sz="1200" dirty="0"/>
          </a:p>
          <a:p>
            <a:r>
              <a:rPr lang="en-US" sz="1200" dirty="0"/>
              <a:t>    position: static; border: solid 1px gray; top: 5px; left: 5px;</a:t>
            </a:r>
          </a:p>
          <a:p>
            <a:r>
              <a:rPr lang="en-US" sz="1200" dirty="0"/>
              <a:t>    background-color: gray;</a:t>
            </a:r>
          </a:p>
          <a:p>
            <a:r>
              <a:rPr lang="en-US" sz="1200" dirty="0"/>
              <a:t>}</a:t>
            </a:r>
          </a:p>
          <a:p>
            <a:r>
              <a:rPr lang="en-US" sz="1200" dirty="0"/>
              <a:t>.</a:t>
            </a:r>
            <a:r>
              <a:rPr lang="en-US" sz="1200" dirty="0" err="1"/>
              <a:t>stickybox</a:t>
            </a:r>
            <a:r>
              <a:rPr lang="en-US" sz="1200" dirty="0"/>
              <a:t> {</a:t>
            </a:r>
            <a:r>
              <a:rPr lang="ko-KR" altLang="en-US" sz="1200" dirty="0"/>
              <a:t> </a:t>
            </a:r>
            <a:r>
              <a:rPr lang="en-US" altLang="ko-KR" sz="1200" dirty="0"/>
              <a:t>/</a:t>
            </a:r>
            <a:r>
              <a:rPr lang="ko-KR" altLang="en-US" sz="1200" dirty="0"/>
              <a:t>* </a:t>
            </a:r>
            <a:r>
              <a:rPr lang="en-US" sz="1200" dirty="0"/>
              <a:t>sticky</a:t>
            </a:r>
            <a:r>
              <a:rPr lang="ko-KR" altLang="en-US" sz="1200" dirty="0"/>
              <a:t> 박스 *</a:t>
            </a:r>
            <a:r>
              <a:rPr lang="en-US" altLang="ko-KR" sz="1200" dirty="0"/>
              <a:t>/</a:t>
            </a:r>
            <a:endParaRPr lang="en-US" sz="1200" dirty="0"/>
          </a:p>
          <a:p>
            <a:r>
              <a:rPr lang="en-US" sz="1200" dirty="0"/>
              <a:t>    position: sticky; border: solid 1px red; top: 5px; left: 5px;</a:t>
            </a:r>
          </a:p>
          <a:p>
            <a:r>
              <a:rPr lang="en-US" sz="1200" dirty="0"/>
              <a:t>    background-color: red;</a:t>
            </a:r>
          </a:p>
          <a:p>
            <a:r>
              <a:rPr lang="en-US" sz="1200" dirty="0"/>
              <a:t>}</a:t>
            </a:r>
          </a:p>
          <a:p>
            <a:r>
              <a:rPr lang="en-US" sz="1200" dirty="0"/>
              <a:t>.</a:t>
            </a:r>
            <a:r>
              <a:rPr lang="en-US" sz="1200" dirty="0" err="1"/>
              <a:t>normalbox</a:t>
            </a:r>
            <a:r>
              <a:rPr lang="en-US" sz="1200" dirty="0"/>
              <a:t> {</a:t>
            </a:r>
            <a:r>
              <a:rPr lang="en-US" altLang="ko-KR" sz="1200" dirty="0"/>
              <a:t>/</a:t>
            </a:r>
            <a:r>
              <a:rPr lang="ko-KR" altLang="en-US" sz="1200" dirty="0"/>
              <a:t>* 일반 박스 *</a:t>
            </a:r>
            <a:r>
              <a:rPr lang="en-US" altLang="ko-KR" sz="1200" dirty="0"/>
              <a:t>/</a:t>
            </a:r>
            <a:endParaRPr lang="en-US" sz="1200" dirty="0"/>
          </a:p>
          <a:p>
            <a:r>
              <a:rPr lang="en-US" sz="1200" dirty="0"/>
              <a:t>    border:</a:t>
            </a:r>
            <a:r>
              <a:rPr lang="ko-KR" altLang="en-US" sz="1200" dirty="0"/>
              <a:t> </a:t>
            </a:r>
            <a:r>
              <a:rPr lang="en-US" sz="1200" dirty="0"/>
              <a:t>solid 1px blue; background-color: blue;</a:t>
            </a:r>
          </a:p>
          <a:p>
            <a:r>
              <a:rPr lang="en-US" sz="1200" dirty="0"/>
              <a:t>}</a:t>
            </a:r>
          </a:p>
          <a:p>
            <a:r>
              <a:rPr lang="en-US" sz="1200" dirty="0"/>
              <a:t>&lt;/style&gt;</a:t>
            </a:r>
          </a:p>
          <a:p>
            <a:r>
              <a:rPr lang="en-US" sz="1200" dirty="0"/>
              <a:t>&lt;/head&gt;</a:t>
            </a:r>
          </a:p>
          <a:p>
            <a:r>
              <a:rPr lang="en-US" sz="1200" dirty="0"/>
              <a:t>&lt;body&gt;</a:t>
            </a:r>
          </a:p>
          <a:p>
            <a:r>
              <a:rPr lang="en-US" sz="1200" dirty="0"/>
              <a:t>  &lt;div class="outbox"&gt;</a:t>
            </a:r>
          </a:p>
          <a:p>
            <a:r>
              <a:rPr lang="en-US" sz="1200" dirty="0"/>
              <a:t>    &lt;div class="</a:t>
            </a:r>
            <a:r>
              <a:rPr lang="en-US" sz="1200" dirty="0" err="1"/>
              <a:t>staticbox</a:t>
            </a:r>
            <a:r>
              <a:rPr lang="en-US" sz="1200" dirty="0"/>
              <a:t>"&gt;static box&lt;/div&gt;</a:t>
            </a:r>
          </a:p>
          <a:p>
            <a:r>
              <a:rPr lang="en-US" sz="1200" dirty="0"/>
              <a:t>    &lt;div class="</a:t>
            </a:r>
            <a:r>
              <a:rPr lang="en-US" sz="1200" dirty="0" err="1"/>
              <a:t>stickybox</a:t>
            </a:r>
            <a:r>
              <a:rPr lang="en-US" sz="1200" dirty="0"/>
              <a:t>"&gt;sticky box&lt;/div&gt;</a:t>
            </a:r>
          </a:p>
          <a:p>
            <a:r>
              <a:rPr lang="en-US" sz="1200" dirty="0"/>
              <a:t>    &lt;div class="</a:t>
            </a:r>
            <a:r>
              <a:rPr lang="en-US" sz="1200" dirty="0" err="1"/>
              <a:t>normalbox</a:t>
            </a:r>
            <a:r>
              <a:rPr lang="en-US" sz="1200" dirty="0"/>
              <a:t>"&gt;normal box&lt;/div&gt;</a:t>
            </a:r>
          </a:p>
          <a:p>
            <a:r>
              <a:rPr lang="en-US" sz="1200" dirty="0"/>
              <a:t>&lt;/div&gt;</a:t>
            </a:r>
          </a:p>
          <a:p>
            <a:r>
              <a:rPr lang="en-US" sz="1200" dirty="0"/>
              <a:t>&lt;/div&gt;</a:t>
            </a:r>
          </a:p>
          <a:p>
            <a:r>
              <a:rPr lang="en-US" sz="1200" dirty="0"/>
              <a:t>&lt;/body&gt;</a:t>
            </a:r>
          </a:p>
          <a:p>
            <a:r>
              <a:rPr lang="en-US" sz="1200" dirty="0"/>
              <a:t>&lt;/html&gt;</a:t>
            </a:r>
            <a:endParaRPr lang="en-US" sz="11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6D9CD8-346E-5D4F-BA0E-60A17AFC9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719833"/>
            <a:ext cx="4056238" cy="23008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A4D456-C443-8349-A956-ED9F16111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812130"/>
            <a:ext cx="4056238" cy="25314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9866C6-6FE1-6E42-BB4F-DB3F2CE17EEA}"/>
              </a:ext>
            </a:extLst>
          </p:cNvPr>
          <p:cNvSpPr txBox="1"/>
          <p:nvPr/>
        </p:nvSpPr>
        <p:spPr>
          <a:xfrm>
            <a:off x="5256914" y="3223447"/>
            <a:ext cx="3575018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윗부분으로 페이지를 스크롤 하면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8741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0A6C2-5DFC-1C4F-8590-364BDECAC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87610"/>
          </a:xfrm>
        </p:spPr>
        <p:txBody>
          <a:bodyPr/>
          <a:lstStyle/>
          <a:p>
            <a:r>
              <a:rPr lang="en-US" dirty="0"/>
              <a:t>transition VS animation </a:t>
            </a:r>
            <a:r>
              <a:rPr lang="ko-KR" altLang="en-US" dirty="0"/>
              <a:t>차이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C5DF6-40AC-184B-BCEE-56E795BFE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52737"/>
            <a:ext cx="7886700" cy="1814103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플래시나 자바스크립트의 도움 없이 요소에 직접 애니메이션 효과를 위한다는 점에서는 같다</a:t>
            </a:r>
            <a:r>
              <a:rPr lang="en-US" altLang="ko-KR" dirty="0"/>
              <a:t>.</a:t>
            </a:r>
          </a:p>
          <a:p>
            <a:r>
              <a:rPr lang="en-US" dirty="0"/>
              <a:t>Transition</a:t>
            </a:r>
          </a:p>
          <a:p>
            <a:pPr lvl="1"/>
            <a:r>
              <a:rPr lang="ko-KR" altLang="en-US" dirty="0"/>
              <a:t>요소 상태가 변해야 애니메이션을 실행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dirty="0"/>
              <a:t>animation </a:t>
            </a:r>
          </a:p>
          <a:p>
            <a:pPr lvl="1"/>
            <a:r>
              <a:rPr lang="ko-KR" altLang="en-US" dirty="0"/>
              <a:t>요소의 모양과 동작을 </a:t>
            </a:r>
            <a:r>
              <a:rPr lang="ko-KR" altLang="en-US" dirty="0" err="1"/>
              <a:t>키프레임</a:t>
            </a:r>
            <a:r>
              <a:rPr lang="ko-KR" altLang="en-US" dirty="0"/>
              <a:t> 단위로 변경하며 여러 속성 제어 가능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F13922-FC6B-BC40-9F65-76375EBC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79B322-1D8B-D847-B42E-E64109567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82</a:t>
            </a:fld>
            <a:endParaRPr lang="ko-KR" altLang="en-US" dirty="0"/>
          </a:p>
        </p:txBody>
      </p:sp>
      <p:grpSp>
        <p:nvGrpSpPr>
          <p:cNvPr id="6" name="그룹 19">
            <a:extLst>
              <a:ext uri="{FF2B5EF4-FFF2-40B4-BE49-F238E27FC236}">
                <a16:creationId xmlns:a16="http://schemas.microsoft.com/office/drawing/2014/main" id="{9BEBDCED-0F75-AD44-B218-5E2E8B0116EB}"/>
              </a:ext>
            </a:extLst>
          </p:cNvPr>
          <p:cNvGrpSpPr/>
          <p:nvPr/>
        </p:nvGrpSpPr>
        <p:grpSpPr>
          <a:xfrm>
            <a:off x="1403648" y="3068960"/>
            <a:ext cx="6027314" cy="2410643"/>
            <a:chOff x="1345250" y="3795912"/>
            <a:chExt cx="6027314" cy="2410643"/>
          </a:xfrm>
        </p:grpSpPr>
        <p:sp>
          <p:nvSpPr>
            <p:cNvPr id="7" name="자유형 5">
              <a:extLst>
                <a:ext uri="{FF2B5EF4-FFF2-40B4-BE49-F238E27FC236}">
                  <a16:creationId xmlns:a16="http://schemas.microsoft.com/office/drawing/2014/main" id="{CE3B318A-4B53-5140-9726-AAEB122F84D4}"/>
                </a:ext>
              </a:extLst>
            </p:cNvPr>
            <p:cNvSpPr/>
            <p:nvPr/>
          </p:nvSpPr>
          <p:spPr>
            <a:xfrm>
              <a:off x="5294232" y="4932381"/>
              <a:ext cx="1026661" cy="610494"/>
            </a:xfrm>
            <a:custGeom>
              <a:avLst/>
              <a:gdLst>
                <a:gd name="connsiteX0" fmla="*/ 29950 w 1363450"/>
                <a:gd name="connsiteY0" fmla="*/ 457876 h 752696"/>
                <a:gd name="connsiteX1" fmla="*/ 306175 w 1363450"/>
                <a:gd name="connsiteY1" fmla="*/ 448351 h 752696"/>
                <a:gd name="connsiteX2" fmla="*/ 382375 w 1363450"/>
                <a:gd name="connsiteY2" fmla="*/ 429301 h 752696"/>
                <a:gd name="connsiteX3" fmla="*/ 572875 w 1363450"/>
                <a:gd name="connsiteY3" fmla="*/ 410251 h 752696"/>
                <a:gd name="connsiteX4" fmla="*/ 649075 w 1363450"/>
                <a:gd name="connsiteY4" fmla="*/ 391201 h 752696"/>
                <a:gd name="connsiteX5" fmla="*/ 706225 w 1363450"/>
                <a:gd name="connsiteY5" fmla="*/ 372151 h 752696"/>
                <a:gd name="connsiteX6" fmla="*/ 734800 w 1363450"/>
                <a:gd name="connsiteY6" fmla="*/ 362626 h 752696"/>
                <a:gd name="connsiteX7" fmla="*/ 763375 w 1363450"/>
                <a:gd name="connsiteY7" fmla="*/ 353101 h 752696"/>
                <a:gd name="connsiteX8" fmla="*/ 820525 w 1363450"/>
                <a:gd name="connsiteY8" fmla="*/ 315001 h 752696"/>
                <a:gd name="connsiteX9" fmla="*/ 849100 w 1363450"/>
                <a:gd name="connsiteY9" fmla="*/ 286426 h 752696"/>
                <a:gd name="connsiteX10" fmla="*/ 877675 w 1363450"/>
                <a:gd name="connsiteY10" fmla="*/ 267376 h 752696"/>
                <a:gd name="connsiteX11" fmla="*/ 906250 w 1363450"/>
                <a:gd name="connsiteY11" fmla="*/ 238801 h 752696"/>
                <a:gd name="connsiteX12" fmla="*/ 944350 w 1363450"/>
                <a:gd name="connsiteY12" fmla="*/ 181651 h 752696"/>
                <a:gd name="connsiteX13" fmla="*/ 953875 w 1363450"/>
                <a:gd name="connsiteY13" fmla="*/ 143551 h 752696"/>
                <a:gd name="connsiteX14" fmla="*/ 972925 w 1363450"/>
                <a:gd name="connsiteY14" fmla="*/ 114976 h 752696"/>
                <a:gd name="connsiteX15" fmla="*/ 982450 w 1363450"/>
                <a:gd name="connsiteY15" fmla="*/ 86401 h 752696"/>
                <a:gd name="connsiteX16" fmla="*/ 972925 w 1363450"/>
                <a:gd name="connsiteY16" fmla="*/ 57826 h 752696"/>
                <a:gd name="connsiteX17" fmla="*/ 915775 w 1363450"/>
                <a:gd name="connsiteY17" fmla="*/ 676 h 752696"/>
                <a:gd name="connsiteX18" fmla="*/ 953875 w 1363450"/>
                <a:gd name="connsiteY18" fmla="*/ 10201 h 752696"/>
                <a:gd name="connsiteX19" fmla="*/ 1011025 w 1363450"/>
                <a:gd name="connsiteY19" fmla="*/ 29251 h 752696"/>
                <a:gd name="connsiteX20" fmla="*/ 1049125 w 1363450"/>
                <a:gd name="connsiteY20" fmla="*/ 38776 h 752696"/>
                <a:gd name="connsiteX21" fmla="*/ 1106275 w 1363450"/>
                <a:gd name="connsiteY21" fmla="*/ 57826 h 752696"/>
                <a:gd name="connsiteX22" fmla="*/ 1163425 w 1363450"/>
                <a:gd name="connsiteY22" fmla="*/ 86401 h 752696"/>
                <a:gd name="connsiteX23" fmla="*/ 1192000 w 1363450"/>
                <a:gd name="connsiteY23" fmla="*/ 105451 h 752696"/>
                <a:gd name="connsiteX24" fmla="*/ 1249150 w 1363450"/>
                <a:gd name="connsiteY24" fmla="*/ 124501 h 752696"/>
                <a:gd name="connsiteX25" fmla="*/ 1306300 w 1363450"/>
                <a:gd name="connsiteY25" fmla="*/ 143551 h 752696"/>
                <a:gd name="connsiteX26" fmla="*/ 1334875 w 1363450"/>
                <a:gd name="connsiteY26" fmla="*/ 153076 h 752696"/>
                <a:gd name="connsiteX27" fmla="*/ 1363450 w 1363450"/>
                <a:gd name="connsiteY27" fmla="*/ 162601 h 752696"/>
                <a:gd name="connsiteX28" fmla="*/ 1344400 w 1363450"/>
                <a:gd name="connsiteY28" fmla="*/ 229276 h 752696"/>
                <a:gd name="connsiteX29" fmla="*/ 1315825 w 1363450"/>
                <a:gd name="connsiteY29" fmla="*/ 315001 h 752696"/>
                <a:gd name="connsiteX30" fmla="*/ 1296775 w 1363450"/>
                <a:gd name="connsiteY30" fmla="*/ 372151 h 752696"/>
                <a:gd name="connsiteX31" fmla="*/ 1287250 w 1363450"/>
                <a:gd name="connsiteY31" fmla="*/ 400726 h 752696"/>
                <a:gd name="connsiteX32" fmla="*/ 1268200 w 1363450"/>
                <a:gd name="connsiteY32" fmla="*/ 429301 h 752696"/>
                <a:gd name="connsiteX33" fmla="*/ 1239625 w 1363450"/>
                <a:gd name="connsiteY33" fmla="*/ 553126 h 752696"/>
                <a:gd name="connsiteX34" fmla="*/ 1230100 w 1363450"/>
                <a:gd name="connsiteY34" fmla="*/ 581701 h 752696"/>
                <a:gd name="connsiteX35" fmla="*/ 1211050 w 1363450"/>
                <a:gd name="connsiteY35" fmla="*/ 591226 h 752696"/>
                <a:gd name="connsiteX36" fmla="*/ 1201525 w 1363450"/>
                <a:gd name="connsiteY36" fmla="*/ 629326 h 752696"/>
                <a:gd name="connsiteX37" fmla="*/ 1182475 w 1363450"/>
                <a:gd name="connsiteY37" fmla="*/ 686476 h 752696"/>
                <a:gd name="connsiteX38" fmla="*/ 1163425 w 1363450"/>
                <a:gd name="connsiteY38" fmla="*/ 629326 h 752696"/>
                <a:gd name="connsiteX39" fmla="*/ 1144375 w 1363450"/>
                <a:gd name="connsiteY39" fmla="*/ 600751 h 752696"/>
                <a:gd name="connsiteX40" fmla="*/ 1087225 w 1363450"/>
                <a:gd name="connsiteY40" fmla="*/ 581701 h 752696"/>
                <a:gd name="connsiteX41" fmla="*/ 1039600 w 1363450"/>
                <a:gd name="connsiteY41" fmla="*/ 572176 h 752696"/>
                <a:gd name="connsiteX42" fmla="*/ 953875 w 1363450"/>
                <a:gd name="connsiteY42" fmla="*/ 562651 h 752696"/>
                <a:gd name="connsiteX43" fmla="*/ 887200 w 1363450"/>
                <a:gd name="connsiteY43" fmla="*/ 553126 h 752696"/>
                <a:gd name="connsiteX44" fmla="*/ 430000 w 1363450"/>
                <a:gd name="connsiteY44" fmla="*/ 562651 h 752696"/>
                <a:gd name="connsiteX45" fmla="*/ 115675 w 1363450"/>
                <a:gd name="connsiteY45" fmla="*/ 572176 h 752696"/>
                <a:gd name="connsiteX46" fmla="*/ 20425 w 1363450"/>
                <a:gd name="connsiteY46" fmla="*/ 553126 h 752696"/>
                <a:gd name="connsiteX47" fmla="*/ 29950 w 1363450"/>
                <a:gd name="connsiteY47" fmla="*/ 457876 h 75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363450" h="752696">
                  <a:moveTo>
                    <a:pt x="29950" y="457876"/>
                  </a:moveTo>
                  <a:cubicBezTo>
                    <a:pt x="77575" y="440413"/>
                    <a:pt x="214204" y="453761"/>
                    <a:pt x="306175" y="448351"/>
                  </a:cubicBezTo>
                  <a:cubicBezTo>
                    <a:pt x="384947" y="443717"/>
                    <a:pt x="325231" y="439691"/>
                    <a:pt x="382375" y="429301"/>
                  </a:cubicBezTo>
                  <a:cubicBezTo>
                    <a:pt x="430664" y="420521"/>
                    <a:pt x="531415" y="413706"/>
                    <a:pt x="572875" y="410251"/>
                  </a:cubicBezTo>
                  <a:cubicBezTo>
                    <a:pt x="659578" y="381350"/>
                    <a:pt x="522640" y="425683"/>
                    <a:pt x="649075" y="391201"/>
                  </a:cubicBezTo>
                  <a:cubicBezTo>
                    <a:pt x="668448" y="385917"/>
                    <a:pt x="687175" y="378501"/>
                    <a:pt x="706225" y="372151"/>
                  </a:cubicBezTo>
                  <a:lnTo>
                    <a:pt x="734800" y="362626"/>
                  </a:lnTo>
                  <a:lnTo>
                    <a:pt x="763375" y="353101"/>
                  </a:lnTo>
                  <a:cubicBezTo>
                    <a:pt x="854532" y="261944"/>
                    <a:pt x="737817" y="370140"/>
                    <a:pt x="820525" y="315001"/>
                  </a:cubicBezTo>
                  <a:cubicBezTo>
                    <a:pt x="831733" y="307529"/>
                    <a:pt x="838752" y="295050"/>
                    <a:pt x="849100" y="286426"/>
                  </a:cubicBezTo>
                  <a:cubicBezTo>
                    <a:pt x="857894" y="279097"/>
                    <a:pt x="868881" y="274705"/>
                    <a:pt x="877675" y="267376"/>
                  </a:cubicBezTo>
                  <a:cubicBezTo>
                    <a:pt x="888023" y="258752"/>
                    <a:pt x="897980" y="249434"/>
                    <a:pt x="906250" y="238801"/>
                  </a:cubicBezTo>
                  <a:cubicBezTo>
                    <a:pt x="920306" y="220729"/>
                    <a:pt x="944350" y="181651"/>
                    <a:pt x="944350" y="181651"/>
                  </a:cubicBezTo>
                  <a:cubicBezTo>
                    <a:pt x="947525" y="168951"/>
                    <a:pt x="948718" y="155583"/>
                    <a:pt x="953875" y="143551"/>
                  </a:cubicBezTo>
                  <a:cubicBezTo>
                    <a:pt x="958384" y="133029"/>
                    <a:pt x="967805" y="125215"/>
                    <a:pt x="972925" y="114976"/>
                  </a:cubicBezTo>
                  <a:cubicBezTo>
                    <a:pt x="977415" y="105996"/>
                    <a:pt x="979275" y="95926"/>
                    <a:pt x="982450" y="86401"/>
                  </a:cubicBezTo>
                  <a:cubicBezTo>
                    <a:pt x="979275" y="76876"/>
                    <a:pt x="979089" y="65751"/>
                    <a:pt x="972925" y="57826"/>
                  </a:cubicBezTo>
                  <a:cubicBezTo>
                    <a:pt x="956385" y="36560"/>
                    <a:pt x="889639" y="-5858"/>
                    <a:pt x="915775" y="676"/>
                  </a:cubicBezTo>
                  <a:cubicBezTo>
                    <a:pt x="928475" y="3851"/>
                    <a:pt x="941336" y="6439"/>
                    <a:pt x="953875" y="10201"/>
                  </a:cubicBezTo>
                  <a:cubicBezTo>
                    <a:pt x="973109" y="15971"/>
                    <a:pt x="991544" y="24381"/>
                    <a:pt x="1011025" y="29251"/>
                  </a:cubicBezTo>
                  <a:cubicBezTo>
                    <a:pt x="1023725" y="32426"/>
                    <a:pt x="1036586" y="35014"/>
                    <a:pt x="1049125" y="38776"/>
                  </a:cubicBezTo>
                  <a:cubicBezTo>
                    <a:pt x="1068359" y="44546"/>
                    <a:pt x="1089567" y="46687"/>
                    <a:pt x="1106275" y="57826"/>
                  </a:cubicBezTo>
                  <a:cubicBezTo>
                    <a:pt x="1188167" y="112421"/>
                    <a:pt x="1084555" y="46966"/>
                    <a:pt x="1163425" y="86401"/>
                  </a:cubicBezTo>
                  <a:cubicBezTo>
                    <a:pt x="1173664" y="91521"/>
                    <a:pt x="1181539" y="100802"/>
                    <a:pt x="1192000" y="105451"/>
                  </a:cubicBezTo>
                  <a:cubicBezTo>
                    <a:pt x="1210350" y="113606"/>
                    <a:pt x="1230100" y="118151"/>
                    <a:pt x="1249150" y="124501"/>
                  </a:cubicBezTo>
                  <a:lnTo>
                    <a:pt x="1306300" y="143551"/>
                  </a:lnTo>
                  <a:lnTo>
                    <a:pt x="1334875" y="153076"/>
                  </a:lnTo>
                  <a:lnTo>
                    <a:pt x="1363450" y="162601"/>
                  </a:lnTo>
                  <a:cubicBezTo>
                    <a:pt x="1331439" y="258633"/>
                    <a:pt x="1380280" y="109675"/>
                    <a:pt x="1344400" y="229276"/>
                  </a:cubicBezTo>
                  <a:lnTo>
                    <a:pt x="1315825" y="315001"/>
                  </a:lnTo>
                  <a:lnTo>
                    <a:pt x="1296775" y="372151"/>
                  </a:lnTo>
                  <a:cubicBezTo>
                    <a:pt x="1293600" y="381676"/>
                    <a:pt x="1292819" y="392372"/>
                    <a:pt x="1287250" y="400726"/>
                  </a:cubicBezTo>
                  <a:lnTo>
                    <a:pt x="1268200" y="429301"/>
                  </a:lnTo>
                  <a:cubicBezTo>
                    <a:pt x="1255835" y="515855"/>
                    <a:pt x="1265775" y="474677"/>
                    <a:pt x="1239625" y="553126"/>
                  </a:cubicBezTo>
                  <a:lnTo>
                    <a:pt x="1230100" y="581701"/>
                  </a:lnTo>
                  <a:cubicBezTo>
                    <a:pt x="1211629" y="895704"/>
                    <a:pt x="1229555" y="702258"/>
                    <a:pt x="1211050" y="591226"/>
                  </a:cubicBezTo>
                  <a:cubicBezTo>
                    <a:pt x="1208898" y="578313"/>
                    <a:pt x="1204700" y="616626"/>
                    <a:pt x="1201525" y="629326"/>
                  </a:cubicBezTo>
                  <a:cubicBezTo>
                    <a:pt x="1175481" y="551195"/>
                    <a:pt x="1214376" y="654575"/>
                    <a:pt x="1182475" y="686476"/>
                  </a:cubicBezTo>
                  <a:cubicBezTo>
                    <a:pt x="1168276" y="700675"/>
                    <a:pt x="1174564" y="646034"/>
                    <a:pt x="1163425" y="629326"/>
                  </a:cubicBezTo>
                  <a:cubicBezTo>
                    <a:pt x="1157075" y="619801"/>
                    <a:pt x="1154083" y="606818"/>
                    <a:pt x="1144375" y="600751"/>
                  </a:cubicBezTo>
                  <a:cubicBezTo>
                    <a:pt x="1127347" y="590108"/>
                    <a:pt x="1106916" y="585639"/>
                    <a:pt x="1087225" y="581701"/>
                  </a:cubicBezTo>
                  <a:cubicBezTo>
                    <a:pt x="1071350" y="578526"/>
                    <a:pt x="1055627" y="574466"/>
                    <a:pt x="1039600" y="572176"/>
                  </a:cubicBezTo>
                  <a:cubicBezTo>
                    <a:pt x="1011138" y="568110"/>
                    <a:pt x="982404" y="566217"/>
                    <a:pt x="953875" y="562651"/>
                  </a:cubicBezTo>
                  <a:cubicBezTo>
                    <a:pt x="931598" y="559866"/>
                    <a:pt x="909425" y="556301"/>
                    <a:pt x="887200" y="553126"/>
                  </a:cubicBezTo>
                  <a:lnTo>
                    <a:pt x="430000" y="562651"/>
                  </a:lnTo>
                  <a:cubicBezTo>
                    <a:pt x="325209" y="565238"/>
                    <a:pt x="220470" y="574613"/>
                    <a:pt x="115675" y="572176"/>
                  </a:cubicBezTo>
                  <a:cubicBezTo>
                    <a:pt x="83305" y="571423"/>
                    <a:pt x="42205" y="577084"/>
                    <a:pt x="20425" y="553126"/>
                  </a:cubicBezTo>
                  <a:cubicBezTo>
                    <a:pt x="1203" y="531982"/>
                    <a:pt x="-17675" y="475339"/>
                    <a:pt x="29950" y="457876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6">
              <a:extLst>
                <a:ext uri="{FF2B5EF4-FFF2-40B4-BE49-F238E27FC236}">
                  <a16:creationId xmlns:a16="http://schemas.microsoft.com/office/drawing/2014/main" id="{21E903BD-781C-4D49-85C6-CC11922FED98}"/>
                </a:ext>
              </a:extLst>
            </p:cNvPr>
            <p:cNvSpPr/>
            <p:nvPr/>
          </p:nvSpPr>
          <p:spPr>
            <a:xfrm>
              <a:off x="4961865" y="5066768"/>
              <a:ext cx="421910" cy="3644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none">
              <a:noAutofit/>
            </a:bodyPr>
            <a:lstStyle/>
            <a:p>
              <a:r>
                <a:rPr lang="ko-KR" altLang="en-US" sz="1400" b="1" dirty="0"/>
                <a:t>꽝</a:t>
              </a:r>
              <a:r>
                <a:rPr lang="en-US" altLang="ko-KR" sz="1400" b="1" dirty="0"/>
                <a:t>!</a:t>
              </a:r>
              <a:endParaRPr lang="ko-KR" altLang="en-US" sz="1400" b="1" dirty="0"/>
            </a:p>
          </p:txBody>
        </p:sp>
        <p:sp>
          <p:nvSpPr>
            <p:cNvPr id="9" name="직사각형 7">
              <a:extLst>
                <a:ext uri="{FF2B5EF4-FFF2-40B4-BE49-F238E27FC236}">
                  <a16:creationId xmlns:a16="http://schemas.microsoft.com/office/drawing/2014/main" id="{B2D34D13-DD68-5A4C-8C79-0538A3B8BB28}"/>
                </a:ext>
              </a:extLst>
            </p:cNvPr>
            <p:cNvSpPr/>
            <p:nvPr/>
          </p:nvSpPr>
          <p:spPr>
            <a:xfrm>
              <a:off x="6564329" y="4299475"/>
              <a:ext cx="8082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00B0F0"/>
                  </a:solidFill>
                </a:rPr>
                <a:t>500%</a:t>
              </a:r>
              <a:r>
                <a:rPr lang="en-US" altLang="ko-KR" dirty="0"/>
                <a:t>;</a:t>
              </a:r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4ED409-51D0-F647-B037-ED6E5AFC74A6}"/>
                </a:ext>
              </a:extLst>
            </p:cNvPr>
            <p:cNvSpPr txBox="1"/>
            <p:nvPr/>
          </p:nvSpPr>
          <p:spPr>
            <a:xfrm rot="20790195">
              <a:off x="4921112" y="4646294"/>
              <a:ext cx="18584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CC00CC"/>
                  </a:solidFill>
                </a:rPr>
                <a:t>5</a:t>
              </a:r>
              <a:r>
                <a:rPr lang="ko-KR" altLang="en-US" sz="1000" dirty="0">
                  <a:solidFill>
                    <a:srgbClr val="CC00CC"/>
                  </a:solidFill>
                </a:rPr>
                <a:t>초 동안 서서히 글자 확대</a:t>
              </a:r>
            </a:p>
          </p:txBody>
        </p:sp>
        <p:sp>
          <p:nvSpPr>
            <p:cNvPr id="11" name="모서리가 둥근 직사각형 9">
              <a:extLst>
                <a:ext uri="{FF2B5EF4-FFF2-40B4-BE49-F238E27FC236}">
                  <a16:creationId xmlns:a16="http://schemas.microsoft.com/office/drawing/2014/main" id="{1F1D9A46-FF67-5F4A-B1B4-5E209076B096}"/>
                </a:ext>
              </a:extLst>
            </p:cNvPr>
            <p:cNvSpPr/>
            <p:nvPr/>
          </p:nvSpPr>
          <p:spPr>
            <a:xfrm>
              <a:off x="1345250" y="5916162"/>
              <a:ext cx="3294509" cy="290393"/>
            </a:xfrm>
            <a:prstGeom prst="roundRect">
              <a:avLst>
                <a:gd name="adj" fmla="val 8379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dirty="0">
                  <a:solidFill>
                    <a:schemeClr val="bg1"/>
                  </a:solidFill>
                </a:rPr>
                <a:t>&lt;</a:t>
              </a:r>
              <a:r>
                <a:rPr lang="en-US" altLang="ko-KR" sz="1200" b="1" dirty="0">
                  <a:solidFill>
                    <a:schemeClr val="bg1"/>
                  </a:solidFill>
                </a:rPr>
                <a:t>span</a:t>
              </a:r>
              <a:r>
                <a:rPr lang="en-US" altLang="ko-KR" sz="1200" dirty="0">
                  <a:solidFill>
                    <a:schemeClr val="bg1"/>
                  </a:solidFill>
                </a:rPr>
                <a:t>&gt;</a:t>
              </a:r>
              <a:r>
                <a:rPr lang="ko-KR" altLang="en-US" sz="1200" dirty="0">
                  <a:solidFill>
                    <a:schemeClr val="bg1"/>
                  </a:solidFill>
                </a:rPr>
                <a:t>꽝</a:t>
              </a:r>
              <a:r>
                <a:rPr lang="en-US" altLang="ko-KR" sz="1200" dirty="0">
                  <a:solidFill>
                    <a:schemeClr val="bg1"/>
                  </a:solidFill>
                </a:rPr>
                <a:t>!</a:t>
              </a:r>
              <a:r>
                <a:rPr lang="en-US" altLang="ko-KR" sz="1200" b="1" dirty="0">
                  <a:solidFill>
                    <a:schemeClr val="bg1"/>
                  </a:solidFill>
                </a:rPr>
                <a:t>&lt;/span&gt;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모서리가 둥근 직사각형 10">
              <a:extLst>
                <a:ext uri="{FF2B5EF4-FFF2-40B4-BE49-F238E27FC236}">
                  <a16:creationId xmlns:a16="http://schemas.microsoft.com/office/drawing/2014/main" id="{B9651145-4CF9-8E4D-85C3-3A640320EF94}"/>
                </a:ext>
              </a:extLst>
            </p:cNvPr>
            <p:cNvSpPr/>
            <p:nvPr/>
          </p:nvSpPr>
          <p:spPr>
            <a:xfrm>
              <a:off x="1379902" y="4179998"/>
              <a:ext cx="3293790" cy="1223546"/>
            </a:xfrm>
            <a:prstGeom prst="roundRect">
              <a:avLst>
                <a:gd name="adj" fmla="val 4679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 fontAlgn="base" latinLnBrk="0"/>
              <a:r>
                <a:rPr lang="en-US" altLang="ko-KR" sz="1200" b="1" dirty="0"/>
                <a:t>span</a:t>
              </a:r>
              <a:r>
                <a:rPr lang="en-US" altLang="ko-KR" sz="1200" dirty="0"/>
                <a:t> {</a:t>
              </a:r>
            </a:p>
            <a:p>
              <a:pPr defTabSz="180000" fontAlgn="base" latinLnBrk="0"/>
              <a:r>
                <a:rPr lang="en-US" altLang="ko-KR" sz="1200" dirty="0"/>
                <a:t>	</a:t>
              </a:r>
              <a:r>
                <a:rPr lang="en-US" altLang="ko-KR" sz="1200" b="1" dirty="0">
                  <a:solidFill>
                    <a:srgbClr val="C00000"/>
                  </a:solidFill>
                </a:rPr>
                <a:t>transition : font-size 5s</a:t>
              </a:r>
              <a:r>
                <a:rPr lang="en-US" altLang="ko-KR" sz="1200" dirty="0"/>
                <a:t>;</a:t>
              </a:r>
            </a:p>
            <a:p>
              <a:pPr defTabSz="180000" fontAlgn="base" latinLnBrk="0"/>
              <a:r>
                <a:rPr lang="en-US" altLang="ko-KR" sz="1200" dirty="0"/>
                <a:t>} </a:t>
              </a:r>
              <a:endParaRPr lang="ko-KR" altLang="en-US" sz="1200" dirty="0"/>
            </a:p>
            <a:p>
              <a:pPr defTabSz="180000" fontAlgn="base" latinLnBrk="0"/>
              <a:r>
                <a:rPr lang="en-US" altLang="ko-KR" sz="1200" b="1" dirty="0" err="1"/>
                <a:t>span:hover</a:t>
              </a:r>
              <a:r>
                <a:rPr lang="en-US" altLang="ko-KR" sz="1200" dirty="0"/>
                <a:t> {</a:t>
              </a:r>
            </a:p>
            <a:p>
              <a:pPr defTabSz="180000" fontAlgn="base" latinLnBrk="0"/>
              <a:r>
                <a:rPr lang="en-US" altLang="ko-KR" sz="1200" b="1" dirty="0"/>
                <a:t>	</a:t>
              </a:r>
              <a:r>
                <a:rPr lang="en-US" altLang="ko-KR" sz="1200" b="1" dirty="0">
                  <a:solidFill>
                    <a:srgbClr val="C00000"/>
                  </a:solidFill>
                </a:rPr>
                <a:t>font-size : 500%;</a:t>
              </a:r>
            </a:p>
            <a:p>
              <a:pPr defTabSz="180000" fontAlgn="base" latinLnBrk="0"/>
              <a:r>
                <a:rPr lang="en-US" altLang="ko-KR" sz="1200" dirty="0"/>
                <a:t>}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770ADE8-0A20-BC4F-B2FD-DBF7768A71BE}"/>
                </a:ext>
              </a:extLst>
            </p:cNvPr>
            <p:cNvSpPr txBox="1"/>
            <p:nvPr/>
          </p:nvSpPr>
          <p:spPr>
            <a:xfrm>
              <a:off x="3860477" y="3919023"/>
              <a:ext cx="8691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rgbClr val="C00000"/>
                  </a:solidFill>
                </a:rPr>
                <a:t>CSS </a:t>
              </a:r>
              <a:r>
                <a:rPr lang="ko-KR" altLang="en-US" sz="1050" dirty="0">
                  <a:solidFill>
                    <a:srgbClr val="C00000"/>
                  </a:solidFill>
                </a:rPr>
                <a:t>스타일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56E6A7-3A47-6E49-9409-0260E2611CA7}"/>
                </a:ext>
              </a:extLst>
            </p:cNvPr>
            <p:cNvSpPr txBox="1"/>
            <p:nvPr/>
          </p:nvSpPr>
          <p:spPr>
            <a:xfrm>
              <a:off x="3860155" y="5672826"/>
              <a:ext cx="8595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rgbClr val="C00000"/>
                  </a:solidFill>
                </a:rPr>
                <a:t>HTML </a:t>
              </a:r>
              <a:r>
                <a:rPr lang="ko-KR" altLang="en-US" sz="1050" dirty="0">
                  <a:solidFill>
                    <a:srgbClr val="C00000"/>
                  </a:solidFill>
                </a:rPr>
                <a:t>코드</a:t>
              </a:r>
            </a:p>
          </p:txBody>
        </p:sp>
        <p:sp>
          <p:nvSpPr>
            <p:cNvPr id="15" name="직사각형 13">
              <a:extLst>
                <a:ext uri="{FF2B5EF4-FFF2-40B4-BE49-F238E27FC236}">
                  <a16:creationId xmlns:a16="http://schemas.microsoft.com/office/drawing/2014/main" id="{879716B7-9160-AE4A-8655-79620CD50E4B}"/>
                </a:ext>
              </a:extLst>
            </p:cNvPr>
            <p:cNvSpPr/>
            <p:nvPr/>
          </p:nvSpPr>
          <p:spPr>
            <a:xfrm>
              <a:off x="1993322" y="3795912"/>
              <a:ext cx="99899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dirty="0"/>
                <a:t>전환 </a:t>
              </a:r>
              <a:r>
                <a:rPr lang="ko-KR" altLang="en-US" sz="1000" dirty="0" err="1"/>
                <a:t>프로퍼티</a:t>
              </a:r>
              <a:endParaRPr lang="ko-KR" altLang="en-US" sz="1000" dirty="0"/>
            </a:p>
          </p:txBody>
        </p:sp>
        <p:cxnSp>
          <p:nvCxnSpPr>
            <p:cNvPr id="16" name="직선 화살표 연결선 14">
              <a:extLst>
                <a:ext uri="{FF2B5EF4-FFF2-40B4-BE49-F238E27FC236}">
                  <a16:creationId xmlns:a16="http://schemas.microsoft.com/office/drawing/2014/main" id="{59030834-72AE-0141-B91A-2A885DCDD97C}"/>
                </a:ext>
              </a:extLst>
            </p:cNvPr>
            <p:cNvCxnSpPr>
              <a:stCxn id="15" idx="2"/>
            </p:cNvCxnSpPr>
            <p:nvPr/>
          </p:nvCxnSpPr>
          <p:spPr>
            <a:xfrm>
              <a:off x="2492818" y="4042133"/>
              <a:ext cx="331497" cy="432048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5">
              <a:extLst>
                <a:ext uri="{FF2B5EF4-FFF2-40B4-BE49-F238E27FC236}">
                  <a16:creationId xmlns:a16="http://schemas.microsoft.com/office/drawing/2014/main" id="{AFE74B10-5426-5949-887A-61B27DCE1CEF}"/>
                </a:ext>
              </a:extLst>
            </p:cNvPr>
            <p:cNvCxnSpPr>
              <a:stCxn id="18" idx="2"/>
            </p:cNvCxnSpPr>
            <p:nvPr/>
          </p:nvCxnSpPr>
          <p:spPr>
            <a:xfrm flipH="1">
              <a:off x="3270594" y="4057522"/>
              <a:ext cx="136584" cy="416659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6">
              <a:extLst>
                <a:ext uri="{FF2B5EF4-FFF2-40B4-BE49-F238E27FC236}">
                  <a16:creationId xmlns:a16="http://schemas.microsoft.com/office/drawing/2014/main" id="{3EA78487-E11D-C343-A9E5-9BD6E99AD664}"/>
                </a:ext>
              </a:extLst>
            </p:cNvPr>
            <p:cNvSpPr/>
            <p:nvPr/>
          </p:nvSpPr>
          <p:spPr>
            <a:xfrm>
              <a:off x="3035922" y="3811301"/>
              <a:ext cx="7425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dirty="0"/>
                <a:t>전환 시간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CA2F45F-9F11-8246-A105-FBC681D2AAD5}"/>
                </a:ext>
              </a:extLst>
            </p:cNvPr>
            <p:cNvSpPr txBox="1"/>
            <p:nvPr/>
          </p:nvSpPr>
          <p:spPr>
            <a:xfrm>
              <a:off x="5004048" y="5661248"/>
              <a:ext cx="23326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마우스가 글자 위에 올라오면 현재 크기에서 </a:t>
              </a:r>
              <a:r>
                <a:rPr lang="en-US" altLang="ko-KR" sz="1000" dirty="0"/>
                <a:t>500% </a:t>
              </a:r>
              <a:r>
                <a:rPr lang="ko-KR" altLang="en-US" sz="1000" dirty="0"/>
                <a:t>크기로 전환 진행</a:t>
              </a:r>
            </a:p>
          </p:txBody>
        </p:sp>
        <p:sp>
          <p:nvSpPr>
            <p:cNvPr id="20" name="직사각형 18">
              <a:extLst>
                <a:ext uri="{FF2B5EF4-FFF2-40B4-BE49-F238E27FC236}">
                  <a16:creationId xmlns:a16="http://schemas.microsoft.com/office/drawing/2014/main" id="{F0811E64-0E75-BB47-B072-9884818D923B}"/>
                </a:ext>
              </a:extLst>
            </p:cNvPr>
            <p:cNvSpPr/>
            <p:nvPr/>
          </p:nvSpPr>
          <p:spPr>
            <a:xfrm>
              <a:off x="6370011" y="4773032"/>
              <a:ext cx="998991" cy="8179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>
              <a:noAutofit/>
            </a:bodyPr>
            <a:lstStyle/>
            <a:p>
              <a:r>
                <a:rPr lang="ko-KR" altLang="en-US" sz="4600" b="1" dirty="0"/>
                <a:t>꽝</a:t>
              </a:r>
              <a:r>
                <a:rPr lang="en-US" altLang="ko-KR" sz="4600" b="1" dirty="0"/>
                <a:t>!</a:t>
              </a:r>
              <a:endParaRPr lang="ko-KR" altLang="en-US" sz="4600" b="1" dirty="0"/>
            </a:p>
          </p:txBody>
        </p:sp>
      </p:grpSp>
      <p:sp>
        <p:nvSpPr>
          <p:cNvPr id="21" name="Line Callout 1 20">
            <a:extLst>
              <a:ext uri="{FF2B5EF4-FFF2-40B4-BE49-F238E27FC236}">
                <a16:creationId xmlns:a16="http://schemas.microsoft.com/office/drawing/2014/main" id="{33847D9B-A1DE-B548-B90B-6838F8E4DCF5}"/>
              </a:ext>
            </a:extLst>
          </p:cNvPr>
          <p:cNvSpPr/>
          <p:nvPr/>
        </p:nvSpPr>
        <p:spPr>
          <a:xfrm>
            <a:off x="1043608" y="5730879"/>
            <a:ext cx="5976664" cy="669477"/>
          </a:xfrm>
          <a:prstGeom prst="borderCallout1">
            <a:avLst>
              <a:gd name="adj1" fmla="val -5212"/>
              <a:gd name="adj2" fmla="val 2151"/>
              <a:gd name="adj3" fmla="val -194216"/>
              <a:gd name="adj4" fmla="val 302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/>
              <a:t>폰트의 크기의 상태는 수치로 표현 </a:t>
            </a:r>
            <a:r>
              <a:rPr lang="en-US" altLang="ko-KR" sz="1400" dirty="0"/>
              <a:t>-&gt;</a:t>
            </a:r>
            <a:r>
              <a:rPr lang="ko-KR" altLang="en-US" sz="1400" dirty="0"/>
              <a:t> 주어진 </a:t>
            </a:r>
            <a:r>
              <a:rPr lang="ko-KR" altLang="en-US" sz="1400" dirty="0" err="1"/>
              <a:t>시간동안</a:t>
            </a:r>
            <a:r>
              <a:rPr lang="ko-KR" altLang="en-US" sz="1400" dirty="0"/>
              <a:t> 현 </a:t>
            </a:r>
            <a:r>
              <a:rPr lang="ko-KR" altLang="en-US" sz="1400" dirty="0" err="1"/>
              <a:t>상탱에서</a:t>
            </a:r>
            <a:r>
              <a:rPr lang="ko-KR" altLang="en-US" sz="1400" dirty="0"/>
              <a:t> 주어진 상태로 점진적으로 상태가 전이</a:t>
            </a:r>
            <a:endParaRPr lang="en-US" altLang="ko-KR" sz="1400" dirty="0"/>
          </a:p>
          <a:p>
            <a:r>
              <a:rPr lang="ko-KR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5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369" y="2636912"/>
            <a:ext cx="1880543" cy="187559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369" y="4653136"/>
            <a:ext cx="1886819" cy="1881854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23528" y="166391"/>
            <a:ext cx="6735661" cy="711811"/>
          </a:xfrm>
        </p:spPr>
        <p:txBody>
          <a:bodyPr>
            <a:normAutofit/>
          </a:bodyPr>
          <a:lstStyle/>
          <a:p>
            <a:r>
              <a:rPr lang="ko-KR" altLang="en-US" dirty="0"/>
              <a:t>블록 박스와 인라인 박스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28241" y="936656"/>
            <a:ext cx="5713092" cy="2139123"/>
          </a:xfrm>
        </p:spPr>
        <p:txBody>
          <a:bodyPr/>
          <a:lstStyle/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태그는 </a:t>
            </a:r>
            <a:r>
              <a:rPr lang="ko-KR" altLang="en-US" dirty="0" err="1"/>
              <a:t>인라인</a:t>
            </a:r>
            <a:r>
              <a:rPr lang="ko-KR" altLang="en-US" dirty="0"/>
              <a:t> 태그와 블록 태그로 나뉨</a:t>
            </a:r>
            <a:endParaRPr lang="en-US" altLang="ko-KR" dirty="0"/>
          </a:p>
          <a:p>
            <a:pPr lvl="2"/>
            <a:r>
              <a:rPr lang="ko-KR" altLang="en-US" dirty="0" err="1"/>
              <a:t>블록태그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&lt;p&gt;, &lt;hl&gt;, &lt;div&gt;, &lt;ul&gt;</a:t>
            </a:r>
          </a:p>
          <a:p>
            <a:pPr lvl="2"/>
            <a:r>
              <a:rPr lang="ko-KR" altLang="en-US" dirty="0" err="1"/>
              <a:t>인라인태크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&lt;span&gt;, &lt;a&gt;, &lt;</a:t>
            </a:r>
            <a:r>
              <a:rPr lang="en-US" altLang="ko-KR" dirty="0" err="1"/>
              <a:t>img</a:t>
            </a:r>
            <a:r>
              <a:rPr lang="en-US" altLang="ko-KR" dirty="0"/>
              <a:t>&gt;</a:t>
            </a:r>
          </a:p>
          <a:p>
            <a:pPr lvl="2"/>
            <a:r>
              <a:rPr lang="ko-KR" altLang="en-US" dirty="0"/>
              <a:t>인라인 태그는 인라인 박스</a:t>
            </a:r>
            <a:r>
              <a:rPr lang="en-US" altLang="ko-KR" dirty="0"/>
              <a:t>, </a:t>
            </a:r>
            <a:r>
              <a:rPr lang="ko-KR" altLang="en-US" dirty="0"/>
              <a:t>블록 태그는 블록 박스로 출력</a:t>
            </a:r>
            <a:endParaRPr lang="en-US" altLang="ko-KR" dirty="0"/>
          </a:p>
          <a:p>
            <a:pPr lvl="1"/>
            <a:r>
              <a:rPr lang="ko-KR" altLang="en-US" dirty="0"/>
              <a:t>블록 박스와 인라인 박스의 디폴트 출력 모양</a:t>
            </a:r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294729" y="5835995"/>
            <a:ext cx="5420170" cy="665083"/>
          </a:xfrm>
          <a:prstGeom prst="roundRect">
            <a:avLst>
              <a:gd name="adj" fmla="val 6188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dirty="0"/>
              <a:t>&lt;div&gt;DIV </a:t>
            </a:r>
            <a:r>
              <a:rPr lang="ko-KR" altLang="en-US" sz="1200" dirty="0"/>
              <a:t>내 </a:t>
            </a:r>
            <a:r>
              <a:rPr lang="en-US" altLang="ko-KR" sz="1200" dirty="0"/>
              <a:t>&lt;span&gt;span&lt;/span&gt;</a:t>
            </a:r>
            <a:r>
              <a:rPr lang="ko-KR" altLang="en-US" sz="1200" dirty="0"/>
              <a:t>과</a:t>
            </a:r>
            <a:r>
              <a:rPr lang="en-US" altLang="ko-KR" sz="1200" dirty="0"/>
              <a:t>&lt;span&gt;span&lt;/span&gt;</a:t>
            </a:r>
            <a:r>
              <a:rPr lang="ko-KR" altLang="en-US" sz="1200" dirty="0"/>
              <a:t>입니다</a:t>
            </a:r>
            <a:r>
              <a:rPr lang="en-US" altLang="ko-KR" sz="1200" dirty="0"/>
              <a:t>&lt;/div&gt;</a:t>
            </a:r>
          </a:p>
          <a:p>
            <a:r>
              <a:rPr lang="en-US" altLang="ko-KR" sz="1200" dirty="0"/>
              <a:t>&lt;div&gt;DIV </a:t>
            </a:r>
            <a:r>
              <a:rPr lang="ko-KR" altLang="en-US" sz="1200" dirty="0"/>
              <a:t>내 </a:t>
            </a:r>
            <a:r>
              <a:rPr lang="en-US" altLang="ko-KR" sz="1200" dirty="0"/>
              <a:t>&lt;span&gt;span&lt;/span&gt;</a:t>
            </a:r>
            <a:r>
              <a:rPr lang="ko-KR" altLang="en-US" sz="1200" dirty="0"/>
              <a:t>과</a:t>
            </a:r>
            <a:r>
              <a:rPr lang="en-US" altLang="ko-KR" sz="1200" dirty="0"/>
              <a:t>&lt;span&gt;span&lt;/span&gt;</a:t>
            </a:r>
            <a:r>
              <a:rPr lang="ko-KR" altLang="en-US" sz="1200" dirty="0"/>
              <a:t>입니다</a:t>
            </a:r>
            <a:r>
              <a:rPr lang="en-US" altLang="ko-KR" sz="1200" dirty="0"/>
              <a:t>&lt;/div&gt;</a:t>
            </a:r>
          </a:p>
          <a:p>
            <a:r>
              <a:rPr lang="en-US" altLang="ko-KR" sz="1200" dirty="0"/>
              <a:t>&lt;div&gt;DIV </a:t>
            </a:r>
            <a:r>
              <a:rPr lang="ko-KR" altLang="en-US" sz="1200" dirty="0"/>
              <a:t>내 </a:t>
            </a:r>
            <a:r>
              <a:rPr lang="en-US" altLang="ko-KR" sz="1200" dirty="0"/>
              <a:t>&lt;span&gt;span&lt;/span&gt;</a:t>
            </a:r>
            <a:r>
              <a:rPr lang="ko-KR" altLang="en-US" sz="1200" dirty="0"/>
              <a:t>과</a:t>
            </a:r>
            <a:r>
              <a:rPr lang="en-US" altLang="ko-KR" sz="1200" dirty="0"/>
              <a:t>&lt;span&gt;span&lt;/span&gt;</a:t>
            </a:r>
            <a:r>
              <a:rPr lang="ko-KR" altLang="en-US" sz="1200" dirty="0"/>
              <a:t>입니다</a:t>
            </a:r>
            <a:r>
              <a:rPr lang="en-US" altLang="ko-KR" sz="1200" dirty="0"/>
              <a:t>&lt;/div&gt;</a:t>
            </a:r>
            <a:endParaRPr lang="ko-KR" altLang="en-US" sz="12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587709" y="3863196"/>
            <a:ext cx="1440160" cy="671334"/>
          </a:xfrm>
          <a:prstGeom prst="roundRect">
            <a:avLst>
              <a:gd name="adj" fmla="val 7206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dirty="0"/>
              <a:t>&lt;div&gt;DIV&lt;/div&gt;</a:t>
            </a:r>
          </a:p>
          <a:p>
            <a:r>
              <a:rPr lang="en-US" altLang="ko-KR" sz="1200" dirty="0"/>
              <a:t>&lt;div&gt;DIV&lt;/div&gt;</a:t>
            </a:r>
          </a:p>
          <a:p>
            <a:r>
              <a:rPr lang="en-US" altLang="ko-KR" sz="1200" dirty="0"/>
              <a:t>&lt;div&gt;DIV&lt;/div&gt;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3225700" y="3043523"/>
            <a:ext cx="2231176" cy="612934"/>
          </a:xfrm>
          <a:prstGeom prst="wedgeRoundRectCallout">
            <a:avLst>
              <a:gd name="adj1" fmla="val -58832"/>
              <a:gd name="adj2" fmla="val 1452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블록 박스는 새 라인에서 시작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왼쪽에서 오른쪽 끝까지 통째 점유</a:t>
            </a:r>
            <a:endParaRPr lang="en-US" altLang="ko-KR" sz="1000" dirty="0"/>
          </a:p>
          <a:p>
            <a:r>
              <a:rPr lang="ko-KR" altLang="en-US" sz="1000" dirty="0"/>
              <a:t>옆에 다른 태그를 배치할 수 없음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71061" y="5209481"/>
            <a:ext cx="2085815" cy="442674"/>
          </a:xfrm>
          <a:prstGeom prst="wedgeRoundRectCallout">
            <a:avLst>
              <a:gd name="adj1" fmla="val -97147"/>
              <a:gd name="adj2" fmla="val 931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인라인</a:t>
            </a:r>
            <a:r>
              <a:rPr lang="ko-KR" altLang="en-US" sz="1000" dirty="0"/>
              <a:t> 박스는 블록 안에 배치</a:t>
            </a:r>
            <a:endParaRPr lang="en-US" altLang="ko-KR" sz="1000" dirty="0"/>
          </a:p>
          <a:p>
            <a:r>
              <a:rPr lang="ko-KR" altLang="en-US" sz="1000" dirty="0"/>
              <a:t>옆에 다른 태그 배치 가능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73308" y="2636912"/>
            <a:ext cx="965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블록 박스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07504" y="470339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>
                <a:solidFill>
                  <a:srgbClr val="FF0000"/>
                </a:solidFill>
              </a:rPr>
              <a:t>인라인</a:t>
            </a:r>
            <a:r>
              <a:rPr lang="ko-KR" altLang="en-US" sz="1400" dirty="0">
                <a:solidFill>
                  <a:srgbClr val="FF0000"/>
                </a:solidFill>
              </a:rPr>
              <a:t> 박스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41129B-E304-DC44-9341-649CA4244E10}"/>
              </a:ext>
            </a:extLst>
          </p:cNvPr>
          <p:cNvSpPr txBox="1"/>
          <p:nvPr/>
        </p:nvSpPr>
        <p:spPr>
          <a:xfrm>
            <a:off x="5613300" y="3088633"/>
            <a:ext cx="2631108" cy="147732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블록요소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vs. </a:t>
            </a:r>
            <a:r>
              <a:rPr lang="ko-KR" altLang="en-US" dirty="0" err="1">
                <a:solidFill>
                  <a:srgbClr val="FF0000"/>
                </a:solidFill>
              </a:rPr>
              <a:t>인라인요소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-</a:t>
            </a:r>
            <a:r>
              <a:rPr lang="ko-KR" altLang="en-US" dirty="0">
                <a:solidFill>
                  <a:srgbClr val="FF0000"/>
                </a:solidFill>
              </a:rPr>
              <a:t> 영역이 좌우 전체를 차지하는 가에 따라 분리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BD6E42-D728-704C-A027-4BC99093424E}"/>
              </a:ext>
            </a:extLst>
          </p:cNvPr>
          <p:cNvSpPr/>
          <p:nvPr/>
        </p:nvSpPr>
        <p:spPr>
          <a:xfrm>
            <a:off x="107504" y="6237312"/>
            <a:ext cx="432048" cy="44526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288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7586</Words>
  <Application>Microsoft Office PowerPoint</Application>
  <PresentationFormat>화면 슬라이드 쇼(4:3)</PresentationFormat>
  <Paragraphs>1357</Paragraphs>
  <Slides>82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82</vt:i4>
      </vt:variant>
    </vt:vector>
  </HeadingPairs>
  <TitlesOfParts>
    <vt:vector size="92" baseType="lpstr">
      <vt:lpstr>KBIZforSMEsgo M</vt:lpstr>
      <vt:lpstr>KoPub돋움체 Bold</vt:lpstr>
      <vt:lpstr>SourceCodePro-Regular</vt:lpstr>
      <vt:lpstr>YDVYGOStd11</vt:lpstr>
      <vt:lpstr>맑은 고딕</vt:lpstr>
      <vt:lpstr>배달의민족 한나는 열한살</vt:lpstr>
      <vt:lpstr>Arial</vt:lpstr>
      <vt:lpstr>Calibri</vt:lpstr>
      <vt:lpstr>Calibri Light</vt:lpstr>
      <vt:lpstr>Office Theme</vt:lpstr>
      <vt:lpstr>웹프로그래밍 강의 5: CSS3 고급활용</vt:lpstr>
      <vt:lpstr>PowerPoint 프레젠테이션</vt:lpstr>
      <vt:lpstr>강의 정리</vt:lpstr>
      <vt:lpstr>강의 정리</vt:lpstr>
      <vt:lpstr>강의 정리</vt:lpstr>
      <vt:lpstr>PowerPoint 프레젠테이션</vt:lpstr>
      <vt:lpstr>PowerPoint 프레젠테이션</vt:lpstr>
      <vt:lpstr>배치</vt:lpstr>
      <vt:lpstr>블록 박스와 인라인 박스</vt:lpstr>
      <vt:lpstr>PowerPoint 프레젠테이션</vt:lpstr>
      <vt:lpstr>display : block</vt:lpstr>
      <vt:lpstr>display : inline</vt:lpstr>
      <vt:lpstr>display : inline-block</vt:lpstr>
      <vt:lpstr> 예제 5–1 display 프로퍼티로 박스 유형 설정 </vt:lpstr>
      <vt:lpstr>박스의 배치 : position</vt:lpstr>
      <vt:lpstr>정적 배치, position : static</vt:lpstr>
      <vt:lpstr>상대 배치, position : relative</vt:lpstr>
      <vt:lpstr>예제 5-2 position : relative 상대 배치</vt:lpstr>
      <vt:lpstr>예제 5-2 실행 결과</vt:lpstr>
      <vt:lpstr>절대 배치, position : absolute</vt:lpstr>
      <vt:lpstr>예제 5-3 position:absolute 절대 배치 </vt:lpstr>
      <vt:lpstr>고정 배치, position :fixed</vt:lpstr>
      <vt:lpstr>예제 5-4 position : fixed로 브라우저 하단 오른쪽에 고정 배치</vt:lpstr>
      <vt:lpstr>PowerPoint 프레젠테이션</vt:lpstr>
      <vt:lpstr>예제 5-5 float : right로 브라우저의 오른편에 항상 배치</vt:lpstr>
      <vt:lpstr>PowerPoint 프레젠테이션</vt:lpstr>
      <vt:lpstr>예제 5-6 z-index로 카드 쌓기</vt:lpstr>
      <vt:lpstr>PowerPoint 프레젠테이션</vt:lpstr>
      <vt:lpstr>예제 5-7 visibility로 텍스트 숨기기</vt:lpstr>
      <vt:lpstr>PowerPoint 프레젠테이션</vt:lpstr>
      <vt:lpstr>예제 5-8 overflow 프로퍼티 활용</vt:lpstr>
      <vt:lpstr>PowerPoint 프레젠테이션</vt:lpstr>
      <vt:lpstr>CSS3로 리스트 꾸미기</vt:lpstr>
      <vt:lpstr>리스트 꾸미기에 사용할 HTML 페이지</vt:lpstr>
      <vt:lpstr>Padding 프로퍼티</vt:lpstr>
      <vt:lpstr>리스트와 아이템에 배경에 색 입히기</vt:lpstr>
      <vt:lpstr>마커의 위치, list-style-position</vt:lpstr>
      <vt:lpstr>마커 종류, list-style-type</vt:lpstr>
      <vt:lpstr>마커 종류, list-style-type</vt:lpstr>
      <vt:lpstr>마커 종류, list-style-type</vt:lpstr>
      <vt:lpstr>마커 종류, list-style-type</vt:lpstr>
      <vt:lpstr>이미지 마커, list-style-image</vt:lpstr>
      <vt:lpstr>PowerPoint 프레젠테이션</vt:lpstr>
      <vt:lpstr>예제 5-9 CSS3 스타일을 응용하여 리스트로 메뉴 만들기 </vt:lpstr>
      <vt:lpstr>PowerPoint 프레젠테이션</vt:lpstr>
      <vt:lpstr>CSS3로 표 꾸미기</vt:lpstr>
      <vt:lpstr>PowerPoint 프레젠테이션</vt:lpstr>
      <vt:lpstr>표 테두리 제어, border-collapse</vt:lpstr>
      <vt:lpstr>PowerPoint 프레젠테이션</vt:lpstr>
      <vt:lpstr>PowerPoint 프레젠테이션</vt:lpstr>
      <vt:lpstr>PowerPoint 프레젠테이션</vt:lpstr>
      <vt:lpstr>PowerPoint 프레젠테이션</vt:lpstr>
      <vt:lpstr>셀 크기 제어, width height</vt:lpstr>
      <vt:lpstr>셀 여백 및 정렬</vt:lpstr>
      <vt:lpstr>배경색과 테두리 효과</vt:lpstr>
      <vt:lpstr>줄무늬 만들기</vt:lpstr>
      <vt:lpstr>예제 5-10 마우스가 올라오면 행의 배경색이 변하는 표 만들기</vt:lpstr>
      <vt:lpstr>PowerPoint 프레젠테이션</vt:lpstr>
      <vt:lpstr>CSS 로 폼 꾸미기</vt:lpstr>
      <vt:lpstr>폼 꾸미기</vt:lpstr>
      <vt:lpstr>예제 5-11 스타일로 폼 꾸미기</vt:lpstr>
      <vt:lpstr>PowerPoint 프레젠테이션</vt:lpstr>
      <vt:lpstr>CSS3 스타일로 태그에 동적 변화 만들기</vt:lpstr>
      <vt:lpstr>CSS3로 애니메이션 만들기</vt:lpstr>
      <vt:lpstr>CSS3로 애니메이션 만들기</vt:lpstr>
      <vt:lpstr>적용 가능한 값들</vt:lpstr>
      <vt:lpstr>CSS3 애니메이션 사례</vt:lpstr>
      <vt:lpstr>예제 5-12 애니메이션 만들기 연습 </vt:lpstr>
      <vt:lpstr>예제 5-12 애니메이션 만들기 연습 정답 </vt:lpstr>
      <vt:lpstr>전환(transition)</vt:lpstr>
      <vt:lpstr>전환(transition)</vt:lpstr>
      <vt:lpstr>예제 5-13 font-size에 대한 전환 효과 만들기</vt:lpstr>
      <vt:lpstr>변환(transform)</vt:lpstr>
      <vt:lpstr>transform에 사용 가능한 2차원 변환  함수</vt:lpstr>
      <vt:lpstr>예제 5-14 다양한  변환 사례</vt:lpstr>
      <vt:lpstr>PowerPoint 프레젠테이션</vt:lpstr>
      <vt:lpstr>절대 배치(position:absolute) 사용 할 때, 부모 태그와의 관계를 고려할 것</vt:lpstr>
      <vt:lpstr>절대 배치, position : absolute</vt:lpstr>
      <vt:lpstr>절대 배치, position : absolute</vt:lpstr>
      <vt:lpstr>Position:sticky</vt:lpstr>
      <vt:lpstr>Position:sticky</vt:lpstr>
      <vt:lpstr>transition VS animation 차이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2019-2 웹프로그래밍 강의 5: CSS3 고급활용</dc:title>
  <dc:creator>박제호</dc:creator>
  <cp:lastModifiedBy>안 찬웅</cp:lastModifiedBy>
  <cp:revision>44</cp:revision>
  <cp:lastPrinted>2021-09-09T00:26:23Z</cp:lastPrinted>
  <dcterms:created xsi:type="dcterms:W3CDTF">2019-10-09T02:33:55Z</dcterms:created>
  <dcterms:modified xsi:type="dcterms:W3CDTF">2022-10-17T00:58:13Z</dcterms:modified>
</cp:coreProperties>
</file>